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 bookmarkIdSeed="2">
  <p:sldMasterIdLst>
    <p:sldMasterId id="2147483648" r:id="rId1"/>
  </p:sldMasterIdLst>
  <p:notesMasterIdLst>
    <p:notesMasterId r:id="rId45"/>
  </p:notesMasterIdLst>
  <p:sldIdLst>
    <p:sldId id="287" r:id="rId2"/>
    <p:sldId id="257" r:id="rId3"/>
    <p:sldId id="300" r:id="rId4"/>
    <p:sldId id="301" r:id="rId5"/>
    <p:sldId id="292" r:id="rId6"/>
    <p:sldId id="293" r:id="rId7"/>
    <p:sldId id="258" r:id="rId8"/>
    <p:sldId id="260" r:id="rId9"/>
    <p:sldId id="261" r:id="rId10"/>
    <p:sldId id="262" r:id="rId11"/>
    <p:sldId id="263" r:id="rId12"/>
    <p:sldId id="267" r:id="rId13"/>
    <p:sldId id="268" r:id="rId14"/>
    <p:sldId id="289" r:id="rId15"/>
    <p:sldId id="270" r:id="rId16"/>
    <p:sldId id="291" r:id="rId17"/>
    <p:sldId id="311" r:id="rId18"/>
    <p:sldId id="276" r:id="rId19"/>
    <p:sldId id="277" r:id="rId20"/>
    <p:sldId id="294" r:id="rId21"/>
    <p:sldId id="278" r:id="rId22"/>
    <p:sldId id="279" r:id="rId23"/>
    <p:sldId id="305" r:id="rId24"/>
    <p:sldId id="307" r:id="rId25"/>
    <p:sldId id="275" r:id="rId26"/>
    <p:sldId id="303" r:id="rId27"/>
    <p:sldId id="309" r:id="rId28"/>
    <p:sldId id="308" r:id="rId29"/>
    <p:sldId id="302" r:id="rId30"/>
    <p:sldId id="280" r:id="rId31"/>
    <p:sldId id="282" r:id="rId32"/>
    <p:sldId id="266" r:id="rId33"/>
    <p:sldId id="297" r:id="rId34"/>
    <p:sldId id="299" r:id="rId35"/>
    <p:sldId id="264" r:id="rId36"/>
    <p:sldId id="265" r:id="rId37"/>
    <p:sldId id="283" r:id="rId38"/>
    <p:sldId id="290" r:id="rId39"/>
    <p:sldId id="285" r:id="rId40"/>
    <p:sldId id="286" r:id="rId41"/>
    <p:sldId id="304" r:id="rId42"/>
    <p:sldId id="310" r:id="rId43"/>
    <p:sldId id="312" r:id="rId44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133" autoAdjust="0"/>
  </p:normalViewPr>
  <p:slideViewPr>
    <p:cSldViewPr snapToGrid="0">
      <p:cViewPr>
        <p:scale>
          <a:sx n="75" d="100"/>
          <a:sy n="75" d="100"/>
        </p:scale>
        <p:origin x="-946" y="-3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1A89C3-7459-48ED-81F8-AFA7CDCD3212}" type="datetimeFigureOut">
              <a:rPr lang="ar-IQ" smtClean="0"/>
              <a:t>01/05/1445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1010EC-9EF9-4CB3-B0D0-61E4BAEF87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250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10EC-9EF9-4CB3-B0D0-61E4BAEF8790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8836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10EC-9EF9-4CB3-B0D0-61E4BAEF8790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006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10EC-9EF9-4CB3-B0D0-61E4BAEF8790}" type="slidenum">
              <a:rPr lang="ar-IQ" smtClean="0"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093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10EC-9EF9-4CB3-B0D0-61E4BAEF8790}" type="slidenum">
              <a:rPr lang="ar-IQ" smtClean="0"/>
              <a:t>22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776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10EC-9EF9-4CB3-B0D0-61E4BAEF8790}" type="slidenum">
              <a:rPr lang="ar-IQ" smtClean="0"/>
              <a:t>31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72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B270-42A2-489F-BF78-13B230177543}" type="datetime8">
              <a:rPr lang="ar-IQ" smtClean="0"/>
              <a:t>13 تشرين الثاني، 23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2598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EBF1-9D57-4511-B384-6BAE2B2A851D}" type="datetime8">
              <a:rPr lang="ar-IQ" smtClean="0"/>
              <a:t>13 تشرين الثاني، 23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58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B3C5-FFF7-4437-800F-4E3FBB4EDBFD}" type="datetime8">
              <a:rPr lang="ar-IQ" smtClean="0"/>
              <a:t>13 تشرين الثاني، 23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816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1B76-1189-4A05-BEDB-FC400E6750E0}" type="datetime8">
              <a:rPr lang="ar-IQ" smtClean="0"/>
              <a:t>13 تشرين الثاني، 23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521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1841-1108-45B1-97F8-B79F600E1165}" type="datetime8">
              <a:rPr lang="ar-IQ" smtClean="0"/>
              <a:t>13 تشرين الثاني، 23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7096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40DA-0045-4E95-AB55-13789D907BAE}" type="datetime8">
              <a:rPr lang="ar-IQ" smtClean="0"/>
              <a:t>13 تشرين الثاني، 23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078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743-B765-4DAA-9C0B-F87C43491422}" type="datetime8">
              <a:rPr lang="ar-IQ" smtClean="0"/>
              <a:t>13 تشرين الثاني، 23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639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9E11-D8EE-44DB-8ECF-B4019FCBBF06}" type="datetime8">
              <a:rPr lang="ar-IQ" smtClean="0"/>
              <a:t>13 تشرين الثاني، 23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236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B139-ED5E-48C9-AFD1-79BBC4DFBAE3}" type="datetime8">
              <a:rPr lang="ar-IQ" smtClean="0"/>
              <a:t>13 تشرين الثاني، 23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3917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927E-3123-43F3-856C-9A08D3FC4BD9}" type="datetime8">
              <a:rPr lang="ar-IQ" smtClean="0"/>
              <a:t>13 تشرين الثاني، 23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5077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A150-6E89-4014-92A0-93610FFB5696}" type="datetime8">
              <a:rPr lang="ar-IQ" smtClean="0"/>
              <a:t>13 تشرين الثاني، 23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80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957FA-AB26-4AFA-9B70-A9FF5158ABAD}" type="datetime8">
              <a:rPr lang="ar-IQ" smtClean="0"/>
              <a:t>13 تشرين الثاني، 23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C07F-FAAC-431F-A22F-0448F64739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068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03" y="1532916"/>
            <a:ext cx="9144000" cy="20691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Drugs</a:t>
            </a:r>
            <a:r>
              <a:rPr lang="en-US" b="1" dirty="0">
                <a:solidFill>
                  <a:srgbClr val="0000FF"/>
                </a:solidFill>
              </a:rPr>
              <a:t> </a:t>
            </a:r>
            <a:r>
              <a:rPr lang="en-US" b="1" dirty="0" smtClean="0">
                <a:solidFill>
                  <a:srgbClr val="0000FF"/>
                </a:solidFill>
              </a:rPr>
              <a:t> used in </a:t>
            </a:r>
            <a:r>
              <a:rPr lang="en-US" b="1" dirty="0">
                <a:solidFill>
                  <a:srgbClr val="0000FF"/>
                </a:solidFill>
              </a:rPr>
              <a:t> Thromboembolic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Disorders</a:t>
            </a:r>
            <a:endParaRPr lang="ar-IQ" b="1" u="sng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Dr. Noor Ahmed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Department of pharmacology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>
                <a:solidFill>
                  <a:srgbClr val="0070C0"/>
                </a:solidFill>
              </a:rPr>
              <a:t> year lecture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ar-IQ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3" y="347018"/>
            <a:ext cx="1027240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u="sng" dirty="0" smtClean="0">
                <a:solidFill>
                  <a:schemeClr val="accent2"/>
                </a:solidFill>
              </a:rPr>
              <a:t>Uses of heparin </a:t>
            </a:r>
          </a:p>
          <a:p>
            <a:pPr marL="0" indent="0" algn="l" rtl="0">
              <a:buNone/>
            </a:pPr>
            <a:r>
              <a:rPr lang="en-US" b="1" dirty="0" smtClean="0"/>
              <a:t>Heparin</a:t>
            </a:r>
            <a:r>
              <a:rPr lang="en-US" b="1" i="1" dirty="0" smtClean="0"/>
              <a:t> </a:t>
            </a:r>
            <a:r>
              <a:rPr lang="en-US" b="1" dirty="0"/>
              <a:t>is used in the prevention of venous thrombosis and the treatment of a variety </a:t>
            </a:r>
            <a:r>
              <a:rPr lang="en-US" b="1" dirty="0" smtClean="0"/>
              <a:t>of thrombotic </a:t>
            </a:r>
            <a:r>
              <a:rPr lang="en-US" b="1" dirty="0"/>
              <a:t>diseases, such as pulmonary embolism and acute myocardial </a:t>
            </a:r>
            <a:r>
              <a:rPr lang="en-US" b="1" dirty="0" smtClean="0"/>
              <a:t>infarction.</a:t>
            </a:r>
          </a:p>
          <a:p>
            <a:pPr marL="0" indent="0" algn="l" rtl="0">
              <a:buNone/>
            </a:pPr>
            <a:endParaRPr lang="en-US" b="1" dirty="0" smtClean="0"/>
          </a:p>
          <a:p>
            <a:pPr marL="0" indent="0" algn="l">
              <a:buNone/>
            </a:pPr>
            <a:endParaRPr lang="ar-IQ" b="1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88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935"/>
            <a:ext cx="10515600" cy="5962359"/>
          </a:xfrm>
        </p:spPr>
        <p:txBody>
          <a:bodyPr/>
          <a:lstStyle/>
          <a:p>
            <a:pPr marL="0" indent="0" algn="l">
              <a:buNone/>
            </a:pPr>
            <a:r>
              <a:rPr lang="en-US" b="1" u="sng" dirty="0">
                <a:solidFill>
                  <a:srgbClr val="FF0000"/>
                </a:solidFill>
              </a:rPr>
              <a:t>Mechanism of action</a:t>
            </a:r>
            <a:r>
              <a:rPr lang="en-US" b="1" dirty="0"/>
              <a:t>: Heparin </a:t>
            </a:r>
            <a:r>
              <a:rPr lang="en-US" b="1" dirty="0" smtClean="0"/>
              <a:t>binding </a:t>
            </a:r>
            <a:r>
              <a:rPr lang="en-US" b="1" dirty="0"/>
              <a:t>to </a:t>
            </a:r>
            <a:r>
              <a:rPr lang="en-US" b="1" dirty="0" smtClean="0"/>
              <a:t>anti-thrombin III (ATIII) endogenous anticoagulant , lead to increase interaction between ATIII and clotting  factor </a:t>
            </a:r>
            <a:r>
              <a:rPr lang="en-US" sz="4000" b="1" dirty="0" err="1" smtClean="0">
                <a:solidFill>
                  <a:srgbClr val="FF0000"/>
                </a:solidFill>
              </a:rPr>
              <a:t>Xa</a:t>
            </a:r>
            <a:r>
              <a:rPr lang="en-US" b="1" dirty="0" smtClean="0"/>
              <a:t> converting it to inactivate factor and </a:t>
            </a:r>
            <a:r>
              <a:rPr lang="en-US" sz="4000" b="1" dirty="0" smtClean="0">
                <a:solidFill>
                  <a:srgbClr val="0000FF"/>
                </a:solidFill>
              </a:rPr>
              <a:t>prevent </a:t>
            </a:r>
            <a:r>
              <a:rPr lang="en-US" b="1" dirty="0" smtClean="0"/>
              <a:t>the conversion of </a:t>
            </a:r>
            <a:r>
              <a:rPr lang="en-US" sz="3200" b="1" dirty="0" err="1" smtClean="0">
                <a:solidFill>
                  <a:srgbClr val="FF0000"/>
                </a:solidFill>
              </a:rPr>
              <a:t>prothrombin</a:t>
            </a:r>
            <a:r>
              <a:rPr lang="en-US" sz="3200" b="1" dirty="0" smtClean="0">
                <a:solidFill>
                  <a:srgbClr val="FF0000"/>
                </a:solidFill>
              </a:rPr>
              <a:t> to thrombin</a:t>
            </a:r>
            <a:r>
              <a:rPr lang="en-US" sz="2400" b="1" dirty="0" smtClean="0"/>
              <a:t>.</a:t>
            </a:r>
          </a:p>
          <a:p>
            <a:pPr marL="0" indent="0" algn="l">
              <a:buNone/>
            </a:pPr>
            <a:endParaRPr lang="ar-IQ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94" y="2926081"/>
            <a:ext cx="5476125" cy="33363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86001"/>
            <a:ext cx="3855098" cy="4403688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57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325158"/>
              </p:ext>
            </p:extLst>
          </p:nvPr>
        </p:nvGraphicFramePr>
        <p:xfrm>
          <a:off x="284480" y="-140236"/>
          <a:ext cx="11460480" cy="694451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785329"/>
                <a:gridCol w="5711618"/>
                <a:gridCol w="1963533"/>
              </a:tblGrid>
              <a:tr h="233680">
                <a:tc gridSpan="3"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+mn-lt"/>
                        </a:rPr>
                        <a:t>Types</a:t>
                      </a:r>
                      <a:r>
                        <a:rPr lang="en-US" sz="2000" baseline="0" dirty="0" smtClean="0">
                          <a:latin typeface="+mn-lt"/>
                        </a:rPr>
                        <a:t> of heparin 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1"/>
                      <a:endParaRPr lang="en-US" sz="2000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1"/>
                      <a:endParaRPr lang="en-US" sz="2000" dirty="0" smtClean="0">
                        <a:latin typeface="+mn-lt"/>
                      </a:endParaRPr>
                    </a:p>
                  </a:txBody>
                  <a:tcPr/>
                </a:tc>
              </a:tr>
              <a:tr h="497995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LMWH-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enoxaprin</a:t>
                      </a:r>
                      <a:endParaRPr lang="ar-IQ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UFH –heparin </a:t>
                      </a:r>
                      <a:endParaRPr lang="ar-IQ" sz="2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endParaRPr lang="ar-IQ" sz="2000" dirty="0">
                        <a:latin typeface="+mn-lt"/>
                      </a:endParaRPr>
                    </a:p>
                  </a:txBody>
                  <a:tcPr/>
                </a:tc>
              </a:tr>
              <a:tr h="991324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 increased inhibitory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function of anti-thrombin III to inhibit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factor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Xa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and to lesser degree factor II</a:t>
                      </a:r>
                      <a:endParaRPr lang="ar-IQ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Inactivate factors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X and thrombin and inhibit conversion of fibrinogen to fibrin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endParaRPr lang="ar-IQ" sz="2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aseline="0" dirty="0" smtClean="0">
                          <a:latin typeface="+mn-lt"/>
                        </a:rPr>
                        <a:t>MOA</a:t>
                      </a:r>
                      <a:endParaRPr lang="ar-IQ" sz="2000" dirty="0">
                        <a:latin typeface="+mn-lt"/>
                      </a:endParaRPr>
                    </a:p>
                  </a:txBody>
                  <a:tcPr/>
                </a:tc>
              </a:tr>
              <a:tr h="1028874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kern="1200" dirty="0" smtClean="0">
                          <a:effectLst/>
                        </a:rPr>
                        <a:t>Injected  subcutaneously</a:t>
                      </a:r>
                      <a:r>
                        <a:rPr lang="en-US" sz="2000" b="1" kern="1200" baseline="0" dirty="0" smtClean="0">
                          <a:effectLst/>
                        </a:rPr>
                        <a:t> </a:t>
                      </a:r>
                      <a:endParaRPr lang="ar-IQ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0" dirty="0" smtClean="0">
                          <a:effectLst/>
                        </a:rPr>
                        <a:t>it</a:t>
                      </a:r>
                      <a:r>
                        <a:rPr lang="en-US" sz="2000" b="1" kern="100" spc="-15" dirty="0" smtClean="0">
                          <a:effectLst/>
                        </a:rPr>
                        <a:t> </a:t>
                      </a:r>
                      <a:r>
                        <a:rPr lang="en-US" sz="2000" b="1" kern="100" spc="-10" dirty="0" smtClean="0">
                          <a:effectLst/>
                        </a:rPr>
                        <a:t>is </a:t>
                      </a:r>
                      <a:r>
                        <a:rPr lang="en-US" sz="2000" b="1" kern="100" spc="-15" dirty="0" smtClean="0">
                          <a:effectLst/>
                        </a:rPr>
                        <a:t>not</a:t>
                      </a:r>
                      <a:r>
                        <a:rPr lang="en-US" sz="2000" b="1" kern="100" spc="-10" dirty="0" smtClean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absorbed</a:t>
                      </a:r>
                      <a:r>
                        <a:rPr lang="en-US" sz="2000" b="1" kern="100" spc="-20" dirty="0" smtClean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from GIT as</a:t>
                      </a:r>
                      <a:r>
                        <a:rPr lang="en-US" sz="2000" b="1" kern="100" spc="-10" dirty="0" smtClean="0">
                          <a:effectLst/>
                        </a:rPr>
                        <a:t> it</a:t>
                      </a:r>
                      <a:r>
                        <a:rPr lang="en-US" sz="2000" b="1" kern="100" dirty="0" smtClean="0">
                          <a:effectLst/>
                        </a:rPr>
                        <a:t> </a:t>
                      </a:r>
                      <a:r>
                        <a:rPr lang="en-US" sz="2000" b="1" kern="100" spc="-10" dirty="0" smtClean="0">
                          <a:effectLst/>
                        </a:rPr>
                        <a:t>is </a:t>
                      </a:r>
                      <a:r>
                        <a:rPr lang="en-US" sz="2000" b="1" kern="100" spc="-15" dirty="0" smtClean="0">
                          <a:effectLst/>
                        </a:rPr>
                        <a:t>polar</a:t>
                      </a:r>
                      <a:r>
                        <a:rPr lang="en-US" sz="2000" b="1" kern="100" spc="-10" dirty="0" smtClean="0">
                          <a:effectLst/>
                        </a:rPr>
                        <a:t> </a:t>
                      </a:r>
                      <a:r>
                        <a:rPr lang="en-US" sz="2000" b="1" kern="100" spc="-20" dirty="0" smtClean="0">
                          <a:effectLst/>
                        </a:rPr>
                        <a:t>due</a:t>
                      </a:r>
                      <a:r>
                        <a:rPr lang="en-US" sz="2000" b="1" kern="100" spc="-10" dirty="0" smtClean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to</a:t>
                      </a:r>
                      <a:endParaRPr lang="en-US" sz="2000" b="1" kern="100" dirty="0" smtClean="0">
                        <a:effectLst/>
                      </a:endParaRPr>
                    </a:p>
                    <a:p>
                      <a:pPr marL="6731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0" dirty="0" smtClean="0">
                          <a:effectLst/>
                        </a:rPr>
                        <a:t>its</a:t>
                      </a:r>
                      <a:r>
                        <a:rPr lang="en-US" sz="2000" b="1" kern="100" dirty="0" smtClean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strong negative</a:t>
                      </a:r>
                      <a:r>
                        <a:rPr lang="en-US" sz="2000" b="1" kern="100" spc="0" baseline="0" dirty="0" smtClean="0">
                          <a:effectLst/>
                        </a:rPr>
                        <a:t>  </a:t>
                      </a:r>
                      <a:r>
                        <a:rPr lang="en-US" sz="2000" b="1" kern="100" spc="-15" dirty="0" smtClean="0">
                          <a:effectLst/>
                        </a:rPr>
                        <a:t>charges and</a:t>
                      </a:r>
                      <a:r>
                        <a:rPr lang="en-US" sz="2000" b="1" kern="100" spc="-20" dirty="0" smtClean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given</a:t>
                      </a:r>
                      <a:r>
                        <a:rPr lang="en-US" sz="2000" b="1" kern="100" spc="-5" dirty="0" smtClean="0">
                          <a:effectLst/>
                        </a:rPr>
                        <a:t> </a:t>
                      </a:r>
                      <a:r>
                        <a:rPr lang="en-US" sz="2000" b="1" kern="100" spc="-10" dirty="0" smtClean="0">
                          <a:effectLst/>
                        </a:rPr>
                        <a:t>intravenous or </a:t>
                      </a:r>
                      <a:r>
                        <a:rPr lang="en-US" sz="2000" b="1" kern="100" spc="-20" dirty="0" smtClean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subcutaneous</a:t>
                      </a:r>
                      <a:r>
                        <a:rPr lang="en-US" sz="2000" b="1" kern="100" spc="-15" baseline="0" dirty="0" smtClean="0">
                          <a:effectLst/>
                        </a:rPr>
                        <a:t> but not intramuscularly???</a:t>
                      </a:r>
                      <a:endParaRPr lang="en-US" sz="2000" b="1" kern="100" dirty="0" smtClean="0">
                        <a:effectLst/>
                      </a:endParaRPr>
                    </a:p>
                    <a:p>
                      <a:pPr algn="l" rtl="1"/>
                      <a:endParaRPr lang="ar-IQ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endParaRPr lang="en-US" sz="2000" b="1" kern="100" spc="-15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67310"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 smtClean="0">
                          <a:solidFill>
                            <a:srgbClr val="0070C0"/>
                          </a:solidFill>
                          <a:effectLst/>
                        </a:rPr>
                        <a:t>Routes</a:t>
                      </a:r>
                      <a:r>
                        <a:rPr lang="en-US" sz="2000" b="1" kern="100" spc="-1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solidFill>
                            <a:srgbClr val="0070C0"/>
                          </a:solidFill>
                          <a:effectLst/>
                        </a:rPr>
                        <a:t>of administration</a:t>
                      </a:r>
                      <a:r>
                        <a:rPr lang="en-US" sz="2000" b="1" kern="100" spc="-15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US" sz="20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</a:tr>
              <a:tr h="3304414">
                <a:tc>
                  <a:txBody>
                    <a:bodyPr/>
                    <a:lstStyle/>
                    <a:p>
                      <a:pPr marL="68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0" dirty="0" smtClean="0">
                          <a:effectLst/>
                        </a:rPr>
                        <a:t>less</a:t>
                      </a:r>
                      <a:r>
                        <a:rPr lang="en-US" sz="2000" b="1" kern="100" spc="-10" dirty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protein</a:t>
                      </a:r>
                      <a:r>
                        <a:rPr lang="en-US" sz="2000" b="1" kern="100" spc="-15" baseline="0" dirty="0" smtClean="0">
                          <a:effectLst/>
                        </a:rPr>
                        <a:t> </a:t>
                      </a:r>
                      <a:r>
                        <a:rPr lang="en-US" sz="2000" b="1" kern="100" spc="-15" dirty="0" smtClean="0">
                          <a:effectLst/>
                        </a:rPr>
                        <a:t>bound</a:t>
                      </a:r>
                      <a:r>
                        <a:rPr lang="en-US" sz="2000" b="1" kern="100" spc="-20" dirty="0"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effectLst/>
                        </a:rPr>
                        <a:t>and</a:t>
                      </a:r>
                      <a:r>
                        <a:rPr lang="en-US" sz="2000" b="1" kern="100" spc="-20" dirty="0">
                          <a:effectLst/>
                        </a:rPr>
                        <a:t> </a:t>
                      </a:r>
                      <a:endParaRPr lang="en-US" sz="2000" b="1" kern="100" spc="-20" dirty="0" smtClean="0">
                        <a:effectLst/>
                      </a:endParaRPr>
                    </a:p>
                    <a:p>
                      <a:pPr marL="68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 smtClean="0">
                          <a:effectLst/>
                        </a:rPr>
                        <a:t>have</a:t>
                      </a:r>
                      <a:r>
                        <a:rPr lang="en-US" sz="2000" b="1" kern="100" spc="-15" dirty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Predictable</a:t>
                      </a:r>
                      <a:r>
                        <a:rPr lang="en-US" sz="2000" b="1" kern="100" spc="-15" dirty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dose</a:t>
                      </a:r>
                      <a:r>
                        <a:rPr lang="en-US" sz="2000" b="1" kern="100" spc="-15" baseline="0" dirty="0" smtClean="0">
                          <a:effectLst/>
                        </a:rPr>
                        <a:t> r</a:t>
                      </a:r>
                      <a:r>
                        <a:rPr lang="en-US" sz="2000" b="1" kern="100" spc="-15" dirty="0" smtClean="0">
                          <a:effectLst/>
                        </a:rPr>
                        <a:t>esponse</a:t>
                      </a:r>
                      <a:r>
                        <a:rPr lang="en-US" sz="2000" b="1" kern="100" spc="-15" dirty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profile</a:t>
                      </a:r>
                      <a:endParaRPr lang="en-US" sz="2000" b="1" kern="100" dirty="0">
                        <a:effectLst/>
                      </a:endParaRPr>
                    </a:p>
                    <a:p>
                      <a:pPr marL="68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20" dirty="0">
                          <a:effectLst/>
                        </a:rPr>
                        <a:t> </a:t>
                      </a:r>
                      <a:r>
                        <a:rPr lang="en-US" sz="2000" b="1" kern="100" spc="-10" dirty="0">
                          <a:effectLst/>
                        </a:rPr>
                        <a:t>fixed</a:t>
                      </a:r>
                      <a:r>
                        <a:rPr lang="en-US" sz="2000" b="1" kern="100" spc="-20" dirty="0"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effectLst/>
                        </a:rPr>
                        <a:t>t1/2.</a:t>
                      </a:r>
                      <a:endParaRPr lang="en-US" sz="2000" b="1" kern="100" dirty="0">
                        <a:effectLst/>
                      </a:endParaRPr>
                    </a:p>
                    <a:p>
                      <a:pPr marL="1079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>
                          <a:effectLst/>
                        </a:rPr>
                        <a:t>Dose can</a:t>
                      </a:r>
                      <a:r>
                        <a:rPr lang="en-US" sz="2000" b="1" kern="100" spc="-20" dirty="0">
                          <a:effectLst/>
                        </a:rPr>
                        <a:t> </a:t>
                      </a:r>
                      <a:r>
                        <a:rPr lang="en-US" sz="2000" b="1" kern="100" spc="-20" dirty="0" smtClean="0">
                          <a:effectLst/>
                        </a:rPr>
                        <a:t>be</a:t>
                      </a:r>
                      <a:r>
                        <a:rPr lang="en-US" sz="2000" b="1" kern="100" spc="0" baseline="0" dirty="0">
                          <a:effectLst/>
                        </a:rPr>
                        <a:t> </a:t>
                      </a:r>
                      <a:r>
                        <a:rPr lang="en-US" sz="2000" b="1" kern="100" spc="-15" dirty="0" smtClean="0">
                          <a:effectLst/>
                        </a:rPr>
                        <a:t>administered</a:t>
                      </a:r>
                      <a:endParaRPr lang="en-US" sz="2000" b="1" kern="100" dirty="0">
                        <a:effectLst/>
                      </a:endParaRPr>
                    </a:p>
                    <a:p>
                      <a:pPr marL="68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>
                          <a:effectLst/>
                        </a:rPr>
                        <a:t>according</a:t>
                      </a:r>
                      <a:r>
                        <a:rPr lang="en-US" sz="2000" b="1" kern="100" spc="-20" dirty="0"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effectLst/>
                        </a:rPr>
                        <a:t>to</a:t>
                      </a:r>
                      <a:r>
                        <a:rPr lang="en-US" sz="2000" b="1" kern="100" spc="-10" dirty="0"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effectLst/>
                        </a:rPr>
                        <a:t>body</a:t>
                      </a:r>
                      <a:endParaRPr lang="en-US" sz="2000" b="1" kern="100" dirty="0">
                        <a:effectLst/>
                      </a:endParaRPr>
                    </a:p>
                    <a:p>
                      <a:pPr marL="68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>
                          <a:effectLst/>
                        </a:rPr>
                        <a:t>weight </a:t>
                      </a:r>
                      <a:r>
                        <a:rPr lang="en-US" sz="2000" b="1" kern="100" spc="-10" dirty="0">
                          <a:effectLst/>
                        </a:rPr>
                        <a:t>at</a:t>
                      </a:r>
                      <a:r>
                        <a:rPr lang="en-US" sz="2000" b="1" kern="100" spc="-15" dirty="0">
                          <a:effectLst/>
                        </a:rPr>
                        <a:t> </a:t>
                      </a:r>
                      <a:r>
                        <a:rPr lang="en-US" sz="2000" b="1" kern="100" spc="-20" dirty="0">
                          <a:effectLst/>
                        </a:rPr>
                        <a:t>home </a:t>
                      </a:r>
                      <a:r>
                        <a:rPr lang="en-US" sz="2000" b="1" kern="100" spc="-15" dirty="0">
                          <a:effectLst/>
                        </a:rPr>
                        <a:t>or</a:t>
                      </a:r>
                      <a:endParaRPr lang="en-US" sz="2000" b="1" kern="100" dirty="0">
                        <a:effectLst/>
                      </a:endParaRPr>
                    </a:p>
                    <a:p>
                      <a:pPr marL="68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0" dirty="0">
                          <a:effectLst/>
                        </a:rPr>
                        <a:t>in</a:t>
                      </a:r>
                      <a:r>
                        <a:rPr lang="en-US" sz="2000" b="1" kern="100" spc="-20" dirty="0"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effectLst/>
                        </a:rPr>
                        <a:t>out-patient</a:t>
                      </a:r>
                      <a:endParaRPr lang="en-US" sz="2000" b="1" kern="100" dirty="0">
                        <a:effectLst/>
                      </a:endParaRPr>
                    </a:p>
                    <a:p>
                      <a:pPr marL="68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kern="100" spc="-15" dirty="0">
                          <a:solidFill>
                            <a:srgbClr val="0000FF"/>
                          </a:solidFill>
                          <a:effectLst/>
                        </a:rPr>
                        <a:t>without monitoring</a:t>
                      </a:r>
                      <a:endParaRPr lang="en-US" sz="2000" b="1" u="sng" kern="100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0" dirty="0">
                          <a:effectLst/>
                        </a:rPr>
                        <a:t>It</a:t>
                      </a:r>
                      <a:r>
                        <a:rPr lang="en-US" sz="2000" b="1" kern="100" spc="-15" dirty="0">
                          <a:effectLst/>
                        </a:rPr>
                        <a:t> binds</a:t>
                      </a:r>
                      <a:r>
                        <a:rPr lang="en-US" sz="2000" b="1" kern="100" spc="-10" dirty="0"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effectLst/>
                        </a:rPr>
                        <a:t>to</a:t>
                      </a:r>
                      <a:r>
                        <a:rPr lang="en-US" sz="2000" b="1" kern="100" spc="-10" dirty="0">
                          <a:effectLst/>
                        </a:rPr>
                        <a:t>  </a:t>
                      </a:r>
                      <a:r>
                        <a:rPr lang="en-US" sz="2000" b="1" kern="100" spc="-15" dirty="0" smtClean="0">
                          <a:effectLst/>
                        </a:rPr>
                        <a:t>plasma protein</a:t>
                      </a:r>
                      <a:r>
                        <a:rPr lang="en-US" sz="2000" b="1" kern="100" spc="-15" baseline="0" dirty="0" smtClean="0">
                          <a:effectLst/>
                        </a:rPr>
                        <a:t> </a:t>
                      </a:r>
                      <a:r>
                        <a:rPr lang="en-US" sz="2000" b="1" kern="100" spc="-15" dirty="0">
                          <a:effectLst/>
                        </a:rPr>
                        <a:t> and</a:t>
                      </a:r>
                      <a:r>
                        <a:rPr lang="en-US" sz="2000" b="1" kern="100" spc="-20" dirty="0"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effectLst/>
                        </a:rPr>
                        <a:t>to</a:t>
                      </a:r>
                      <a:r>
                        <a:rPr lang="en-US" sz="2000" b="1" kern="100" spc="-10" dirty="0"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effectLst/>
                        </a:rPr>
                        <a:t>sites</a:t>
                      </a:r>
                      <a:r>
                        <a:rPr lang="en-US" sz="2000" b="1" kern="100" spc="-10" dirty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of   endothelial</a:t>
                      </a:r>
                      <a:r>
                        <a:rPr lang="en-US" sz="2000" b="1" kern="100" spc="-5" dirty="0"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effectLst/>
                        </a:rPr>
                        <a:t>cells</a:t>
                      </a:r>
                      <a:r>
                        <a:rPr lang="en-US" sz="2000" b="1" kern="100" spc="-5" dirty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and</a:t>
                      </a:r>
                      <a:r>
                        <a:rPr lang="en-US" sz="2000" b="1" kern="100" spc="0" baseline="0" dirty="0" smtClean="0">
                          <a:effectLst/>
                        </a:rPr>
                        <a:t>  </a:t>
                      </a:r>
                      <a:r>
                        <a:rPr lang="en-US" sz="2000" b="1" kern="100" spc="-15" dirty="0" smtClean="0">
                          <a:effectLst/>
                        </a:rPr>
                        <a:t>some</a:t>
                      </a:r>
                      <a:r>
                        <a:rPr lang="en-US" sz="2000" b="1" kern="100" spc="-15" dirty="0">
                          <a:effectLst/>
                        </a:rPr>
                        <a:t> </a:t>
                      </a:r>
                      <a:r>
                        <a:rPr lang="en-US" sz="2000" b="1" kern="100" spc="-10" dirty="0">
                          <a:effectLst/>
                        </a:rPr>
                        <a:t>is </a:t>
                      </a:r>
                      <a:r>
                        <a:rPr lang="en-US" sz="2000" b="1" kern="100" spc="-15" dirty="0">
                          <a:effectLst/>
                        </a:rPr>
                        <a:t>excreted</a:t>
                      </a:r>
                      <a:r>
                        <a:rPr lang="en-US" sz="2000" b="1" kern="100" spc="-20" dirty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by</a:t>
                      </a:r>
                      <a:r>
                        <a:rPr lang="en-US" sz="2000" b="1" kern="100" spc="0" baseline="0" dirty="0">
                          <a:effectLst/>
                        </a:rPr>
                        <a:t> </a:t>
                      </a:r>
                      <a:r>
                        <a:rPr lang="en-US" sz="2000" b="1" kern="100" spc="-15" dirty="0" smtClean="0">
                          <a:effectLst/>
                        </a:rPr>
                        <a:t>kidney.</a:t>
                      </a:r>
                      <a:r>
                        <a:rPr lang="en-US" sz="2000" b="1" kern="100" spc="-10" baseline="0" dirty="0">
                          <a:effectLst/>
                        </a:rPr>
                        <a:t> </a:t>
                      </a:r>
                      <a:endParaRPr lang="en-US" sz="2000" b="1" kern="100" spc="-10" baseline="0" dirty="0" smtClean="0">
                        <a:effectLst/>
                      </a:endParaRPr>
                    </a:p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elimination</a:t>
                      </a:r>
                      <a:r>
                        <a:rPr lang="en-US" sz="2000" b="1" kern="100" spc="-15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effectLst/>
                        </a:rPr>
                        <a:t>of</a:t>
                      </a:r>
                      <a:r>
                        <a:rPr lang="en-US" sz="2000" b="1" kern="100" spc="-5" dirty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heparin</a:t>
                      </a:r>
                      <a:r>
                        <a:rPr lang="en-US" sz="2000" b="1" kern="100" spc="0" baseline="0" dirty="0" smtClean="0">
                          <a:effectLst/>
                        </a:rPr>
                        <a:t> :</a:t>
                      </a:r>
                      <a:r>
                        <a:rPr lang="en-US" sz="2000" b="1" kern="100" spc="-15" dirty="0" smtClean="0">
                          <a:effectLst/>
                        </a:rPr>
                        <a:t>zero-order</a:t>
                      </a:r>
                      <a:r>
                        <a:rPr lang="en-US" sz="2000" b="1" kern="100" spc="-10" dirty="0">
                          <a:effectLst/>
                        </a:rPr>
                        <a:t> </a:t>
                      </a:r>
                      <a:r>
                        <a:rPr lang="en-US" sz="2000" b="1" kern="100" spc="-20" dirty="0">
                          <a:effectLst/>
                        </a:rPr>
                        <a:t>and </a:t>
                      </a:r>
                      <a:r>
                        <a:rPr lang="en-US" sz="2000" b="1" kern="100" spc="-10" dirty="0" smtClean="0">
                          <a:effectLst/>
                        </a:rPr>
                        <a:t>first</a:t>
                      </a:r>
                      <a:r>
                        <a:rPr lang="en-US" sz="2000" b="1" kern="100" spc="0" baseline="0" dirty="0" smtClean="0">
                          <a:effectLst/>
                        </a:rPr>
                        <a:t>  order kinetics </a:t>
                      </a:r>
                      <a:r>
                        <a:rPr lang="en-US" sz="2000" b="1" kern="100" spc="-15" baseline="0" dirty="0" smtClean="0">
                          <a:effectLst/>
                        </a:rPr>
                        <a:t>  </a:t>
                      </a:r>
                      <a:r>
                        <a:rPr lang="en-US" sz="2000" b="1" kern="100" spc="-15" dirty="0" smtClean="0">
                          <a:effectLst/>
                        </a:rPr>
                        <a:t>(biological</a:t>
                      </a:r>
                      <a:r>
                        <a:rPr lang="en-US" sz="2000" b="1" kern="100" spc="-5" dirty="0" smtClean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t1/2) </a:t>
                      </a:r>
                      <a:r>
                        <a:rPr lang="en-US" sz="2000" b="1" kern="100" spc="-15" baseline="0" dirty="0" smtClean="0">
                          <a:effectLst/>
                        </a:rPr>
                        <a:t>alters disproportionally with Heparin dose ,</a:t>
                      </a:r>
                      <a:r>
                        <a:rPr lang="en-US" sz="2000" b="1" kern="100" spc="-20" dirty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administration</a:t>
                      </a:r>
                      <a:r>
                        <a:rPr lang="en-US" sz="2000" b="1" kern="100" dirty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requires</a:t>
                      </a:r>
                      <a:r>
                        <a:rPr lang="en-US" sz="2000" b="1" kern="100" spc="0" baseline="0" dirty="0" smtClean="0">
                          <a:effectLst/>
                        </a:rPr>
                        <a:t> </a:t>
                      </a:r>
                      <a:r>
                        <a:rPr lang="en-US" sz="2000" b="1" kern="100" spc="-15" dirty="0" smtClean="0">
                          <a:effectLst/>
                        </a:rPr>
                        <a:t>hospital</a:t>
                      </a:r>
                      <a:r>
                        <a:rPr lang="en-US" sz="2000" b="1" kern="100" spc="-10" dirty="0"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effectLst/>
                        </a:rPr>
                        <a:t>admission </a:t>
                      </a:r>
                      <a:r>
                        <a:rPr lang="en-US" sz="2000" b="1" kern="100" spc="-15" dirty="0" smtClean="0">
                          <a:effectLst/>
                        </a:rPr>
                        <a:t>for adjustment</a:t>
                      </a:r>
                      <a:r>
                        <a:rPr lang="en-US" sz="2000" b="1" kern="100" spc="-15" baseline="0" dirty="0" smtClean="0">
                          <a:effectLst/>
                        </a:rPr>
                        <a:t> of the dose </a:t>
                      </a:r>
                      <a:r>
                        <a:rPr lang="en-US" sz="2000" b="1" kern="100" spc="-15" dirty="0" smtClean="0">
                          <a:effectLst/>
                        </a:rPr>
                        <a:t>by</a:t>
                      </a:r>
                      <a:r>
                        <a:rPr lang="en-US" sz="2000" b="1" kern="100" dirty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monitoring</a:t>
                      </a:r>
                      <a:r>
                        <a:rPr lang="en-US" sz="2000" b="1" kern="100" spc="0" baseline="0" dirty="0" smtClean="0">
                          <a:effectLst/>
                        </a:rPr>
                        <a:t> </a:t>
                      </a:r>
                      <a:r>
                        <a:rPr lang="en-US" sz="2000" b="1" kern="100" spc="-15" dirty="0" smtClean="0">
                          <a:solidFill>
                            <a:srgbClr val="0000FF"/>
                          </a:solidFill>
                          <a:effectLst/>
                        </a:rPr>
                        <a:t>patient’s</a:t>
                      </a:r>
                      <a:r>
                        <a:rPr lang="en-US" sz="2000" b="1" kern="100" spc="-5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solidFill>
                            <a:srgbClr val="0000FF"/>
                          </a:solidFill>
                          <a:effectLst/>
                        </a:rPr>
                        <a:t>activated</a:t>
                      </a:r>
                      <a:r>
                        <a:rPr lang="en-US" sz="2000" b="1" kern="100" spc="-2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en-US" sz="2000" b="1" kern="100" spc="-10" dirty="0" smtClean="0">
                          <a:solidFill>
                            <a:srgbClr val="0000FF"/>
                          </a:solidFill>
                          <a:effectLst/>
                        </a:rPr>
                        <a:t>partial</a:t>
                      </a:r>
                      <a:r>
                        <a:rPr lang="en-US" sz="2000" b="1" kern="100" spc="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00" spc="-15" dirty="0" err="1" smtClean="0">
                          <a:solidFill>
                            <a:srgbClr val="0000FF"/>
                          </a:solidFill>
                          <a:effectLst/>
                        </a:rPr>
                        <a:t>thromboplastin</a:t>
                      </a:r>
                      <a:r>
                        <a:rPr lang="en-US" sz="2000" b="1" kern="100" spc="-15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solidFill>
                            <a:srgbClr val="0000FF"/>
                          </a:solidFill>
                          <a:effectLst/>
                        </a:rPr>
                        <a:t>time  </a:t>
                      </a:r>
                      <a:r>
                        <a:rPr lang="en-US" sz="2000" b="1" kern="100" spc="-15" dirty="0" smtClean="0">
                          <a:effectLst/>
                        </a:rPr>
                        <a:t>(</a:t>
                      </a:r>
                      <a:r>
                        <a:rPr lang="en-US" sz="2000" b="1" kern="100" spc="-15" dirty="0">
                          <a:effectLst/>
                        </a:rPr>
                        <a:t>APTT), to</a:t>
                      </a:r>
                      <a:r>
                        <a:rPr lang="en-US" sz="2000" b="1" kern="100" spc="-10" dirty="0"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effectLst/>
                        </a:rPr>
                        <a:t>avoid </a:t>
                      </a:r>
                      <a:r>
                        <a:rPr lang="en-US" sz="2000" b="1" kern="100" spc="-15" dirty="0" smtClean="0">
                          <a:effectLst/>
                        </a:rPr>
                        <a:t>bleeding</a:t>
                      </a:r>
                      <a:r>
                        <a:rPr lang="en-US" sz="2000" b="1" kern="100" spc="0" baseline="0" dirty="0" smtClean="0">
                          <a:effectLst/>
                        </a:rPr>
                        <a:t> </a:t>
                      </a:r>
                      <a:r>
                        <a:rPr lang="en-US" sz="2000" b="1" kern="100" spc="-20" dirty="0" smtClean="0">
                          <a:effectLst/>
                        </a:rPr>
                        <a:t>due</a:t>
                      </a:r>
                      <a:r>
                        <a:rPr lang="en-US" sz="2000" b="1" kern="100" spc="-15" dirty="0">
                          <a:effectLst/>
                        </a:rPr>
                        <a:t> to</a:t>
                      </a:r>
                      <a:r>
                        <a:rPr lang="en-US" sz="2000" b="1" kern="100" spc="-10" dirty="0">
                          <a:effectLst/>
                        </a:rPr>
                        <a:t> </a:t>
                      </a:r>
                      <a:r>
                        <a:rPr lang="en-US" sz="2000" b="1" kern="100" spc="-15" dirty="0" smtClean="0">
                          <a:effectLst/>
                        </a:rPr>
                        <a:t>overdose</a:t>
                      </a:r>
                      <a:endParaRPr lang="en-US" sz="2000" b="1" kern="100" dirty="0">
                        <a:effectLst/>
                      </a:endParaRPr>
                    </a:p>
                    <a:p>
                      <a:pPr marL="1066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>
                          <a:effectLst/>
                        </a:rPr>
                        <a:t>The </a:t>
                      </a:r>
                      <a:r>
                        <a:rPr lang="en-US" sz="2000" b="1" kern="100" spc="-15" dirty="0" smtClean="0">
                          <a:effectLst/>
                        </a:rPr>
                        <a:t>optimum</a:t>
                      </a:r>
                      <a:r>
                        <a:rPr lang="en-US" sz="2000" b="1" kern="100" spc="0" baseline="0" dirty="0" smtClean="0">
                          <a:effectLst/>
                        </a:rPr>
                        <a:t> </a:t>
                      </a:r>
                      <a:r>
                        <a:rPr lang="en-US" sz="2000" b="1" kern="100" spc="-15" dirty="0" smtClean="0">
                          <a:effectLst/>
                        </a:rPr>
                        <a:t>therapeutic</a:t>
                      </a:r>
                      <a:r>
                        <a:rPr lang="en-US" sz="2000" b="1" kern="100" spc="-20" dirty="0"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effectLst/>
                        </a:rPr>
                        <a:t>range </a:t>
                      </a:r>
                      <a:r>
                        <a:rPr lang="en-US" sz="2000" b="1" kern="100" spc="-15" dirty="0" smtClean="0">
                          <a:effectLst/>
                        </a:rPr>
                        <a:t>of</a:t>
                      </a:r>
                      <a:r>
                        <a:rPr lang="en-US" sz="2000" b="1" kern="100" spc="0" baseline="0" dirty="0">
                          <a:effectLst/>
                        </a:rPr>
                        <a:t> </a:t>
                      </a:r>
                      <a:r>
                        <a:rPr lang="en-US" sz="2000" b="1" kern="100" spc="-15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APTT</a:t>
                      </a:r>
                      <a:r>
                        <a:rPr lang="en-US" sz="20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2000" b="1" kern="100" spc="-1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is</a:t>
                      </a:r>
                      <a:r>
                        <a:rPr lang="en-US" sz="20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1.5</a:t>
                      </a:r>
                      <a:r>
                        <a:rPr lang="en-US" sz="2000" b="1" kern="100" spc="-1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– 2.5</a:t>
                      </a:r>
                      <a:r>
                        <a:rPr lang="en-US" sz="2000" b="1" kern="100" spc="-15" dirty="0">
                          <a:effectLst/>
                        </a:rPr>
                        <a:t> times</a:t>
                      </a:r>
                      <a:endParaRPr lang="en-US" sz="20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106680" 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endParaRPr lang="en-US" sz="2000" kern="100" spc="-15" dirty="0" smtClean="0">
                        <a:effectLst/>
                      </a:endParaRPr>
                    </a:p>
                    <a:p>
                      <a:pPr marL="106680" 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endParaRPr lang="en-US" sz="2000" kern="100" spc="-15" dirty="0" smtClean="0">
                        <a:effectLst/>
                      </a:endParaRPr>
                    </a:p>
                    <a:p>
                      <a:pPr marL="106680" 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endParaRPr lang="en-US" sz="2000" kern="100" spc="-15" dirty="0" smtClean="0">
                        <a:effectLst/>
                      </a:endParaRPr>
                    </a:p>
                    <a:p>
                      <a:pPr marL="106680" 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endParaRPr lang="en-US" sz="2000" kern="100" spc="-15" dirty="0" smtClean="0">
                        <a:effectLst/>
                      </a:endParaRPr>
                    </a:p>
                    <a:p>
                      <a:pPr marL="106680" 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 smtClean="0">
                          <a:solidFill>
                            <a:srgbClr val="0070C0"/>
                          </a:solidFill>
                          <a:effectLst/>
                        </a:rPr>
                        <a:t>Elimination</a:t>
                      </a:r>
                    </a:p>
                    <a:p>
                      <a:pPr marL="106680" 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endParaRPr lang="en-US" sz="2000" kern="100" spc="-15" dirty="0" smtClean="0">
                        <a:effectLst/>
                      </a:endParaRPr>
                    </a:p>
                    <a:p>
                      <a:pPr marL="106680" 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endParaRPr lang="en-US" sz="2000" kern="100" spc="-15" dirty="0" smtClean="0">
                        <a:effectLst/>
                      </a:endParaRPr>
                    </a:p>
                  </a:txBody>
                  <a:tcPr marL="114300" marR="114300" marT="0" marB="0"/>
                </a:tc>
              </a:tr>
              <a:tr h="469745">
                <a:tc>
                  <a:txBody>
                    <a:bodyPr/>
                    <a:lstStyle/>
                    <a:p>
                      <a:pPr marL="68580" algn="l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en-US" sz="2000" b="1" kern="100" spc="-15" dirty="0" smtClean="0">
                        <a:effectLst/>
                      </a:endParaRPr>
                    </a:p>
                    <a:p>
                      <a:pPr marL="68580" algn="l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 smtClean="0">
                          <a:effectLst/>
                        </a:rPr>
                        <a:t>Longer</a:t>
                      </a:r>
                      <a:r>
                        <a:rPr lang="en-US" sz="2000" b="1" kern="100" spc="-15" dirty="0">
                          <a:effectLst/>
                        </a:rPr>
                        <a:t>, </a:t>
                      </a:r>
                      <a:r>
                        <a:rPr lang="en-US" sz="2000" b="1" kern="100" spc="-15" dirty="0" smtClean="0">
                          <a:effectLst/>
                        </a:rPr>
                        <a:t>require</a:t>
                      </a:r>
                      <a:r>
                        <a:rPr lang="en-US" sz="2000" b="1" kern="100" spc="0" baseline="0" dirty="0">
                          <a:effectLst/>
                        </a:rPr>
                        <a:t> </a:t>
                      </a:r>
                      <a:endParaRPr lang="en-US" sz="2000" b="1" kern="100" spc="0" baseline="0" dirty="0" smtClean="0">
                        <a:effectLst/>
                      </a:endParaRPr>
                    </a:p>
                    <a:p>
                      <a:pPr marL="68580" algn="l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 smtClean="0">
                          <a:effectLst/>
                        </a:rPr>
                        <a:t> once-daily dose</a:t>
                      </a:r>
                      <a:endParaRPr lang="en-US" sz="20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kern="100" spc="-15" dirty="0" smtClean="0">
                        <a:effectLst/>
                      </a:endParaRPr>
                    </a:p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 smtClean="0">
                          <a:effectLst/>
                        </a:rPr>
                        <a:t> short</a:t>
                      </a:r>
                      <a:r>
                        <a:rPr lang="en-US" sz="2000" b="1" kern="100" spc="-10" dirty="0"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effectLst/>
                        </a:rPr>
                        <a:t>(6)hours</a:t>
                      </a:r>
                      <a:r>
                        <a:rPr lang="en-US" sz="2000" b="1" kern="100" spc="-10" dirty="0">
                          <a:effectLst/>
                        </a:rPr>
                        <a:t> </a:t>
                      </a:r>
                      <a:r>
                        <a:rPr lang="en-US" sz="2000" b="1" kern="100" spc="-10" dirty="0" smtClean="0">
                          <a:effectLst/>
                        </a:rPr>
                        <a:t>;</a:t>
                      </a:r>
                      <a:r>
                        <a:rPr lang="en-US" sz="2000" b="1" kern="100" spc="0" baseline="0" dirty="0" smtClean="0">
                          <a:effectLst/>
                        </a:rPr>
                        <a:t> </a:t>
                      </a:r>
                      <a:r>
                        <a:rPr lang="en-US" sz="2000" b="1" kern="100" spc="-15" dirty="0" smtClean="0">
                          <a:effectLst/>
                        </a:rPr>
                        <a:t>necessitates</a:t>
                      </a:r>
                      <a:r>
                        <a:rPr lang="en-US" sz="2000" b="1" kern="100" dirty="0" smtClean="0">
                          <a:effectLst/>
                        </a:rPr>
                        <a:t>  </a:t>
                      </a:r>
                      <a:r>
                        <a:rPr lang="en-US" sz="2000" b="1" kern="100" spc="-15" dirty="0" smtClean="0">
                          <a:effectLst/>
                        </a:rPr>
                        <a:t>frequent doses </a:t>
                      </a:r>
                      <a:endParaRPr lang="en-US" sz="20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endParaRPr lang="en-US" sz="2000" b="1" kern="100" spc="-15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67310"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 smtClean="0">
                          <a:solidFill>
                            <a:srgbClr val="0070C0"/>
                          </a:solidFill>
                          <a:effectLst/>
                        </a:rPr>
                        <a:t>Duration</a:t>
                      </a:r>
                      <a:r>
                        <a:rPr lang="en-US" sz="2000" b="1" kern="100" spc="-2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en-US" sz="2000" b="1" kern="100" spc="-15" dirty="0">
                          <a:solidFill>
                            <a:srgbClr val="0070C0"/>
                          </a:solidFill>
                          <a:effectLst/>
                        </a:rPr>
                        <a:t>of</a:t>
                      </a:r>
                      <a:r>
                        <a:rPr lang="en-US" sz="2000" b="1" kern="100" spc="-5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2000" b="1" kern="100" spc="-5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67310"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 smtClean="0">
                          <a:solidFill>
                            <a:srgbClr val="0070C0"/>
                          </a:solidFill>
                          <a:effectLst/>
                        </a:rPr>
                        <a:t>Action</a:t>
                      </a:r>
                      <a:endParaRPr lang="en-US" sz="20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156556" y="7304001"/>
            <a:ext cx="2743200" cy="365125"/>
          </a:xfrm>
        </p:spPr>
        <p:txBody>
          <a:bodyPr/>
          <a:lstStyle/>
          <a:p>
            <a:fld id="{2B42C07F-FAAC-431F-A22F-0448F6473908}" type="slidenum">
              <a:rPr lang="ar-IQ" smtClean="0"/>
              <a:t>12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928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518617"/>
              </p:ext>
            </p:extLst>
          </p:nvPr>
        </p:nvGraphicFramePr>
        <p:xfrm>
          <a:off x="731194" y="91677"/>
          <a:ext cx="10516814" cy="64941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46809"/>
                <a:gridCol w="3664400"/>
                <a:gridCol w="3505605"/>
              </a:tblGrid>
              <a:tr h="53287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LMW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UFH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0000"/>
                        </a:lnSpc>
                      </a:pPr>
                      <a:endParaRPr lang="ar-IQ" dirty="0"/>
                    </a:p>
                  </a:txBody>
                  <a:tcPr/>
                </a:tc>
              </a:tr>
              <a:tr h="1076203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Safe </a:t>
                      </a: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</a:t>
                      </a:r>
                      <a:r>
                        <a:rPr lang="en-US" sz="2000" b="1" kern="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it</a:t>
                      </a:r>
                      <a:r>
                        <a:rPr lang="en-US" sz="2000" b="1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cannot</a:t>
                      </a:r>
                      <a:r>
                        <a:rPr lang="en-US" sz="2000" b="1" kern="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pass</a:t>
                      </a:r>
                      <a:r>
                        <a:rPr lang="en-US" sz="2000" b="1" kern="1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placental membrane due 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 its polarity</a:t>
                      </a:r>
                      <a:endParaRPr lang="en-US" sz="20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kern="100" spc="-15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spc="-15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Safety</a:t>
                      </a:r>
                      <a:r>
                        <a:rPr lang="en-US" sz="2400" b="1" kern="100" spc="-15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400" b="1" kern="100" spc="-15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during pregnancy</a:t>
                      </a:r>
                    </a:p>
                    <a:p>
                      <a:pPr marL="673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</a:tr>
              <a:tr h="2619108">
                <a:tc>
                  <a:txBody>
                    <a:bodyPr/>
                    <a:lstStyle/>
                    <a:p>
                      <a:pPr marL="19812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Same</a:t>
                      </a:r>
                      <a:r>
                        <a:rPr lang="en-US" sz="2000" b="1" kern="100" spc="-15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but l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ess</a:t>
                      </a:r>
                      <a:r>
                        <a:rPr lang="en-US" sz="2000" b="1" kern="1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incidence 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5302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HIT 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 osteoporosis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1)bleeding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kern="1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2)Heparin-Induced thrombocytopenia</a:t>
                      </a:r>
                      <a:r>
                        <a:rPr lang="en-US" sz="2000" b="1" kern="100" spc="-1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(HIT)</a:t>
                      </a:r>
                      <a:r>
                        <a:rPr lang="en-US" sz="1400" b="1" kern="100" spc="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characterized</a:t>
                      </a:r>
                      <a:r>
                        <a:rPr lang="en-US" sz="2000" b="1" kern="100" spc="-2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by </a:t>
                      </a:r>
                      <a:r>
                        <a:rPr lang="en-US" sz="2000" b="1" kern="1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arterial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thrombosis</a:t>
                      </a:r>
                      <a:r>
                        <a:rPr lang="en-US" sz="2000" b="1" kern="1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2000" b="1" kern="100" spc="-2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bleeding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3)</a:t>
                      </a:r>
                      <a:r>
                        <a:rPr lang="en-US" sz="2000" b="1" kern="100" spc="-2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dose-related</a:t>
                      </a:r>
                      <a:r>
                        <a:rPr lang="en-US" sz="1400" b="1" kern="100" spc="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Osteoporosis</a:t>
                      </a:r>
                      <a:r>
                        <a:rPr lang="en-US" sz="2000" b="1" kern="1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kern="100" spc="-1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several</a:t>
                      </a:r>
                      <a:r>
                        <a:rPr lang="en-US" sz="1400" b="1" kern="100" spc="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lang="en-US" sz="2000" b="1" kern="1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use</a:t>
                      </a:r>
                      <a:endParaRPr lang="en-US" sz="2000" b="1" kern="100" spc="-2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 side effects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endParaRPr lang="ar-IQ" dirty="0"/>
                    </a:p>
                  </a:txBody>
                  <a:tcPr/>
                </a:tc>
              </a:tr>
              <a:tr h="2265918">
                <a:tc>
                  <a:txBody>
                    <a:bodyPr/>
                    <a:lstStyle/>
                    <a:p>
                      <a:pPr marL="698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Effectiveness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98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protamine</a:t>
                      </a:r>
                      <a:r>
                        <a:rPr lang="en-US" sz="2000" b="1" kern="100" spc="-2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sulphate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is unknown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Protamine</a:t>
                      </a:r>
                      <a:r>
                        <a:rPr lang="en-US" sz="2000" b="1" kern="100" spc="-2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sulphate</a:t>
                      </a: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2000" b="1" kern="100" spc="-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kern="100" spc="-5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400" b="1" kern="100" spc="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positively</a:t>
                      </a: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charged</a:t>
                      </a:r>
                      <a:r>
                        <a:rPr lang="en-US" sz="2000" b="1" kern="100" spc="-2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basic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protein,</a:t>
                      </a:r>
                      <a:r>
                        <a:rPr lang="en-US" sz="2000" b="1" kern="100" spc="-2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given</a:t>
                      </a:r>
                      <a:r>
                        <a:rPr lang="en-US" sz="2000" b="1" kern="100" spc="-2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i.v.</a:t>
                      </a:r>
                      <a:r>
                        <a:rPr lang="en-US" sz="2000" b="1" kern="1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2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bind</a:t>
                      </a:r>
                      <a:r>
                        <a:rPr lang="en-US" sz="2000" b="1" kern="100" spc="-2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heparin forming an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inactive complex</a:t>
                      </a:r>
                      <a:r>
                        <a:rPr lang="en-US" sz="2000" b="1" kern="1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that</a:t>
                      </a:r>
                      <a:r>
                        <a:rPr lang="en-US" sz="2000" b="1" kern="100" spc="-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b="1" kern="100" spc="-1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 excreted</a:t>
                      </a:r>
                      <a:r>
                        <a:rPr lang="en-US" sz="2000" b="1" kern="100" spc="-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spc="-15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Antidote</a:t>
                      </a:r>
                    </a:p>
                    <a:p>
                      <a:pPr marL="68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spc="-1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If</a:t>
                      </a:r>
                      <a:r>
                        <a:rPr lang="en-US" sz="2400" b="1" kern="100" spc="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00" spc="-15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bleeding</a:t>
                      </a:r>
                      <a:r>
                        <a:rPr lang="en-US" sz="2400" b="1" kern="100" spc="-2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400" b="1" kern="100" spc="-15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occur</a:t>
                      </a:r>
                      <a:endParaRPr lang="en-US" sz="24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90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588"/>
            <a:ext cx="10515600" cy="5818375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endParaRPr lang="en-US" kern="100" spc="-15" dirty="0" smtClean="0"/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 u="sng" kern="100" spc="-15" dirty="0" smtClean="0">
                <a:solidFill>
                  <a:srgbClr val="FF0000"/>
                </a:solidFill>
              </a:rPr>
              <a:t>Uses of (UFH and LMWH) heparin </a:t>
            </a:r>
            <a:r>
              <a:rPr lang="en-US" kern="100" spc="-15" dirty="0" smtClean="0">
                <a:solidFill>
                  <a:srgbClr val="FF0000"/>
                </a:solidFill>
              </a:rPr>
              <a:t>:</a:t>
            </a: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kern="100" spc="-15" dirty="0" smtClean="0"/>
              <a:t>1- Acute deep venous thrombosis . </a:t>
            </a:r>
            <a:endParaRPr lang="en-US" kern="100" spc="-15" dirty="0"/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kern="100" spc="-15" dirty="0" smtClean="0"/>
              <a:t>2-prevention</a:t>
            </a:r>
            <a:r>
              <a:rPr lang="en-US" kern="100" spc="-15" dirty="0"/>
              <a:t> of</a:t>
            </a:r>
            <a:r>
              <a:rPr lang="en-US" kern="100" dirty="0"/>
              <a:t> </a:t>
            </a:r>
            <a:r>
              <a:rPr lang="en-US" kern="100" spc="-15" dirty="0"/>
              <a:t>Postoperative DVT </a:t>
            </a:r>
            <a:r>
              <a:rPr lang="en-US" kern="100" spc="-20" dirty="0" smtClean="0"/>
              <a:t>and</a:t>
            </a:r>
            <a:r>
              <a:rPr lang="en-US" kern="100" dirty="0"/>
              <a:t> </a:t>
            </a:r>
            <a:r>
              <a:rPr lang="en-US" kern="100" spc="-15" dirty="0" smtClean="0"/>
              <a:t>pulmonary</a:t>
            </a:r>
            <a:r>
              <a:rPr lang="en-US" kern="100" spc="-10" dirty="0"/>
              <a:t> </a:t>
            </a:r>
            <a:r>
              <a:rPr lang="en-US" kern="100" spc="-15" dirty="0"/>
              <a:t>embolism </a:t>
            </a:r>
            <a:r>
              <a:rPr lang="en-US" kern="100" spc="-10" dirty="0"/>
              <a:t>in</a:t>
            </a:r>
            <a:r>
              <a:rPr lang="en-US" kern="100" dirty="0"/>
              <a:t> </a:t>
            </a:r>
            <a:r>
              <a:rPr lang="en-US" kern="100" spc="-15" dirty="0"/>
              <a:t>high</a:t>
            </a:r>
            <a:r>
              <a:rPr lang="en-US" kern="100" spc="-20" dirty="0"/>
              <a:t> </a:t>
            </a:r>
            <a:r>
              <a:rPr lang="en-US" kern="100" spc="-10" dirty="0"/>
              <a:t>risk</a:t>
            </a:r>
            <a:r>
              <a:rPr lang="en-US" kern="100" spc="-15" dirty="0"/>
              <a:t> patients</a:t>
            </a:r>
            <a:r>
              <a:rPr lang="en-US" kern="100" spc="-10" dirty="0"/>
              <a:t> i.e.</a:t>
            </a:r>
            <a:r>
              <a:rPr lang="en-US" kern="100" dirty="0"/>
              <a:t> </a:t>
            </a:r>
            <a:r>
              <a:rPr lang="en-US" kern="100" spc="-10" dirty="0"/>
              <a:t>after</a:t>
            </a:r>
            <a:r>
              <a:rPr lang="en-US" kern="100" spc="-15" dirty="0"/>
              <a:t> major</a:t>
            </a:r>
            <a:r>
              <a:rPr lang="en-US" kern="100" spc="-10" dirty="0"/>
              <a:t> </a:t>
            </a:r>
            <a:r>
              <a:rPr lang="en-US" kern="100" spc="-15" dirty="0"/>
              <a:t>abdominal</a:t>
            </a:r>
            <a:r>
              <a:rPr lang="en-US" kern="100" dirty="0"/>
              <a:t> </a:t>
            </a:r>
            <a:r>
              <a:rPr lang="en-US" kern="100" spc="-15" dirty="0" smtClean="0"/>
              <a:t>surgery.</a:t>
            </a:r>
            <a:endParaRPr lang="en-US" kern="100" spc="-10" dirty="0"/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kern="100" spc="-15" dirty="0"/>
              <a:t>3-DVT and</a:t>
            </a:r>
            <a:r>
              <a:rPr lang="en-US" kern="100" dirty="0"/>
              <a:t> </a:t>
            </a:r>
            <a:r>
              <a:rPr lang="en-US" kern="100" spc="-15" dirty="0"/>
              <a:t>pulmonary</a:t>
            </a:r>
            <a:r>
              <a:rPr lang="en-US" kern="100" spc="-10" dirty="0"/>
              <a:t> </a:t>
            </a:r>
            <a:r>
              <a:rPr lang="en-US" kern="100" spc="-15" dirty="0"/>
              <a:t>embolism</a:t>
            </a:r>
            <a:r>
              <a:rPr lang="en-US" kern="100" dirty="0"/>
              <a:t> </a:t>
            </a:r>
            <a:r>
              <a:rPr lang="en-US" kern="100" spc="-15" dirty="0"/>
              <a:t>during pregnancy</a:t>
            </a:r>
            <a:endParaRPr lang="en-US" kern="100" dirty="0"/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kern="100" spc="-15" dirty="0"/>
              <a:t>4 – Prevention of</a:t>
            </a:r>
            <a:r>
              <a:rPr lang="en-US" kern="100" dirty="0"/>
              <a:t> </a:t>
            </a:r>
            <a:r>
              <a:rPr lang="en-US" kern="100" spc="-15" dirty="0"/>
              <a:t>thrombi</a:t>
            </a:r>
            <a:r>
              <a:rPr lang="en-US" kern="100" spc="-10" dirty="0"/>
              <a:t> in</a:t>
            </a:r>
            <a:r>
              <a:rPr lang="en-US" kern="100" spc="-20" dirty="0"/>
              <a:t> </a:t>
            </a:r>
            <a:r>
              <a:rPr lang="en-US" kern="100" spc="-15" dirty="0"/>
              <a:t>u</a:t>
            </a:r>
            <a:r>
              <a:rPr lang="en-US" kern="100" spc="-15" dirty="0" smtClean="0"/>
              <a:t>nstable</a:t>
            </a:r>
            <a:r>
              <a:rPr lang="en-US" kern="100" dirty="0" smtClean="0"/>
              <a:t> </a:t>
            </a:r>
            <a:r>
              <a:rPr lang="en-US" kern="100" spc="-15" dirty="0"/>
              <a:t>angina and</a:t>
            </a:r>
            <a:r>
              <a:rPr lang="en-US" kern="100" spc="-20" dirty="0"/>
              <a:t> </a:t>
            </a:r>
            <a:r>
              <a:rPr lang="en-US" kern="100" spc="-15" dirty="0"/>
              <a:t>acute</a:t>
            </a:r>
            <a:r>
              <a:rPr lang="en-US" kern="100" dirty="0"/>
              <a:t> </a:t>
            </a:r>
            <a:r>
              <a:rPr lang="en-US" kern="100" spc="-15" dirty="0"/>
              <a:t>myocardial</a:t>
            </a:r>
            <a:r>
              <a:rPr lang="en-US" kern="100" spc="-5" dirty="0"/>
              <a:t> </a:t>
            </a:r>
            <a:r>
              <a:rPr lang="en-US" kern="100" spc="-15" dirty="0"/>
              <a:t>infarction.</a:t>
            </a:r>
            <a:endParaRPr lang="en-US" kern="100" dirty="0"/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kern="100" spc="-15" dirty="0"/>
              <a:t>5-prevention of</a:t>
            </a:r>
            <a:r>
              <a:rPr lang="en-US" kern="100" spc="-5" dirty="0"/>
              <a:t> </a:t>
            </a:r>
            <a:r>
              <a:rPr lang="en-US" kern="100" spc="-15" dirty="0"/>
              <a:t>clotting</a:t>
            </a:r>
            <a:r>
              <a:rPr lang="en-US" kern="100" dirty="0"/>
              <a:t> </a:t>
            </a:r>
            <a:r>
              <a:rPr lang="en-US" kern="100" spc="-10" dirty="0"/>
              <a:t>in</a:t>
            </a:r>
            <a:r>
              <a:rPr lang="en-US" kern="100" spc="-20" dirty="0"/>
              <a:t> </a:t>
            </a:r>
            <a:r>
              <a:rPr lang="en-US" kern="100" spc="-15" dirty="0"/>
              <a:t>blood samples</a:t>
            </a:r>
            <a:r>
              <a:rPr lang="en-US" kern="100" spc="-10" dirty="0"/>
              <a:t> for</a:t>
            </a:r>
            <a:r>
              <a:rPr lang="en-US" kern="100" dirty="0"/>
              <a:t> </a:t>
            </a:r>
            <a:r>
              <a:rPr lang="en-US" kern="100" spc="-15" dirty="0"/>
              <a:t>laboratory</a:t>
            </a:r>
            <a:r>
              <a:rPr lang="en-US" kern="100" spc="-10" dirty="0"/>
              <a:t> </a:t>
            </a:r>
            <a:r>
              <a:rPr lang="en-US" kern="100" spc="-15" dirty="0"/>
              <a:t>tests</a:t>
            </a:r>
            <a:r>
              <a:rPr lang="en-US" kern="100" spc="-10" dirty="0"/>
              <a:t> </a:t>
            </a:r>
            <a:r>
              <a:rPr lang="en-US" kern="100" spc="-15" dirty="0"/>
              <a:t>as</a:t>
            </a:r>
            <a:r>
              <a:rPr lang="en-US" kern="100" spc="-10" dirty="0"/>
              <a:t> it</a:t>
            </a:r>
            <a:r>
              <a:rPr lang="en-US" kern="100" spc="-20" dirty="0"/>
              <a:t> </a:t>
            </a:r>
            <a:r>
              <a:rPr lang="en-US" kern="100" spc="-15" dirty="0" smtClean="0"/>
              <a:t>can prevent clotting in vitro.</a:t>
            </a: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endParaRPr lang="en-US" kern="1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ar-IQ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62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3388"/>
            <a:ext cx="10515600" cy="551357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Direct inhibitors of thrombin: - 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ex.Lepirudin: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en-US" dirty="0"/>
              <a:t>Inhibits thrombin, by forming irreversible complex with it that is 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/>
              <a:t>e</a:t>
            </a:r>
            <a:r>
              <a:rPr lang="en-US" dirty="0" smtClean="0"/>
              <a:t>xcreted by</a:t>
            </a:r>
            <a:r>
              <a:rPr lang="en-US" dirty="0"/>
              <a:t> </a:t>
            </a:r>
            <a:r>
              <a:rPr lang="en-US" dirty="0" smtClean="0"/>
              <a:t>kidney.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Use: prevents thrombosis in patient gets </a:t>
            </a:r>
            <a:r>
              <a:rPr lang="en-US" dirty="0" smtClean="0"/>
              <a:t> heparin induce </a:t>
            </a:r>
            <a:r>
              <a:rPr lang="en-US" dirty="0" err="1" smtClean="0"/>
              <a:t>throbocytopnea</a:t>
            </a:r>
            <a:r>
              <a:rPr lang="en-US" dirty="0" smtClean="0"/>
              <a:t> HIT</a:t>
            </a:r>
            <a:r>
              <a:rPr lang="en-US" dirty="0"/>
              <a:t>.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61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772"/>
            <a:ext cx="10515600" cy="6078351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2-Oral anticoagulant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Warfarin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Mechanism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 of action: Warfarin  is structurally similar to vitamin K,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It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inhibits hepatic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synthesis of vitamin K dependent coagulation factors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II, VII, IX, and X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by competitively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inhibits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vitamin K epoxide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reducatase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complex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an essential enzyme for activating the vitamin K available in the body. Through this mechanism, warfarin can deplete functional vitamin K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(reduce form) 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thereby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stop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synthesis of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active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clotting factors.</a:t>
            </a:r>
            <a:r>
              <a:rPr lang="ar-IQ" b="1" dirty="0" smtClean="0"/>
              <a:t> </a:t>
            </a:r>
            <a:endParaRPr lang="en-US" b="1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16</a:t>
            </a:fld>
            <a:endParaRPr lang="ar-IQ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4" y="3724102"/>
            <a:ext cx="5303520" cy="294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748145"/>
            <a:ext cx="10515600" cy="542881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Due to this indirect mode  of action, </a:t>
            </a:r>
            <a:r>
              <a:rPr lang="en-US" b="1" dirty="0">
                <a:solidFill>
                  <a:srgbClr val="0000FF"/>
                </a:solidFill>
              </a:rPr>
              <a:t>anticoagulation is 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00FF"/>
                </a:solidFill>
              </a:rPr>
              <a:t>delayed until the functioning clotting factors already present in the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0000FF"/>
                </a:solidFill>
              </a:rPr>
              <a:t>circulation have been eliminated;</a:t>
            </a:r>
            <a:r>
              <a:rPr lang="en-US" dirty="0"/>
              <a:t> the net result is that anticoagulant</a:t>
            </a:r>
          </a:p>
          <a:p>
            <a:pPr marL="0" indent="0" algn="l">
              <a:buNone/>
            </a:pPr>
            <a:r>
              <a:rPr lang="en-US" dirty="0"/>
              <a:t>protection is not effective until about </a:t>
            </a:r>
            <a:r>
              <a:rPr lang="en-US" b="1" dirty="0">
                <a:solidFill>
                  <a:srgbClr val="FF0000"/>
                </a:solidFill>
              </a:rPr>
              <a:t>72h</a:t>
            </a:r>
            <a:r>
              <a:rPr lang="en-US" dirty="0"/>
              <a:t> after the first dose </a:t>
            </a:r>
          </a:p>
          <a:p>
            <a:pPr marL="0" indent="0" algn="l">
              <a:buNone/>
            </a:pPr>
            <a:r>
              <a:rPr lang="en-US" dirty="0"/>
              <a:t>If a rapid anticoagulation is required i.e. acute DVT an initial dose of</a:t>
            </a:r>
          </a:p>
          <a:p>
            <a:pPr marL="0" indent="0" algn="l">
              <a:buNone/>
            </a:pPr>
            <a:r>
              <a:rPr lang="en-US" dirty="0" smtClean="0"/>
              <a:t>heparin</a:t>
            </a:r>
            <a:r>
              <a:rPr lang="en-US" dirty="0"/>
              <a:t> or LMWH should be used with warfarin for the first 3 days.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/>
              <a:t>T</a:t>
            </a:r>
            <a:r>
              <a:rPr lang="en-US" dirty="0" smtClean="0"/>
              <a:t>he</a:t>
            </a:r>
            <a:r>
              <a:rPr lang="en-US" dirty="0"/>
              <a:t> anticoagulant effect also continues for 72 hours after drug</a:t>
            </a:r>
          </a:p>
          <a:p>
            <a:pPr marL="0" indent="0" algn="l">
              <a:buNone/>
            </a:pPr>
            <a:r>
              <a:rPr lang="en-US" dirty="0"/>
              <a:t>discontinuation till the non-functioning clotting factors are eliminated.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54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718260" cy="58118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 u="sng" dirty="0" smtClean="0"/>
              <a:t>Pharmacokinetics:</a:t>
            </a:r>
            <a:endParaRPr lang="en-US" dirty="0"/>
          </a:p>
          <a:p>
            <a:pPr marL="0" indent="0" algn="l">
              <a:buNone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Plasma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 protein binding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 = 99%; clinical significance</a:t>
            </a:r>
            <a:r>
              <a:rPr lang="en-US" dirty="0"/>
              <a:t>: 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Drugs</a:t>
            </a:r>
            <a:r>
              <a:rPr lang="en-US" dirty="0"/>
              <a:t> </a:t>
            </a:r>
            <a:r>
              <a:rPr lang="en-US" dirty="0" smtClean="0"/>
              <a:t>as </a:t>
            </a:r>
            <a:r>
              <a:rPr lang="en-US" dirty="0" err="1" smtClean="0"/>
              <a:t>Sulphonamides</a:t>
            </a:r>
            <a:r>
              <a:rPr lang="en-US" dirty="0"/>
              <a:t> that displace warfarin from plasma 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protein</a:t>
            </a:r>
            <a:r>
              <a:rPr lang="en-US" dirty="0"/>
              <a:t> </a:t>
            </a:r>
            <a:r>
              <a:rPr lang="en-US" dirty="0" smtClean="0"/>
              <a:t>binding</a:t>
            </a:r>
            <a:r>
              <a:rPr lang="en-US" dirty="0"/>
              <a:t> </a:t>
            </a:r>
            <a:r>
              <a:rPr lang="en-US" dirty="0" smtClean="0"/>
              <a:t>sites</a:t>
            </a:r>
            <a:r>
              <a:rPr lang="en-US" dirty="0"/>
              <a:t> can increase the anticoagulant effect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Because</a:t>
            </a:r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u="sng" dirty="0" smtClean="0"/>
              <a:t>anticoagulant</a:t>
            </a:r>
            <a:r>
              <a:rPr lang="en-US" u="sng" dirty="0"/>
              <a:t> effect of warfarin is directly </a:t>
            </a:r>
            <a:endParaRPr lang="en-US" u="sng" dirty="0" smtClean="0"/>
          </a:p>
          <a:p>
            <a:pPr marL="0" indent="0" algn="l">
              <a:buNone/>
            </a:pPr>
            <a:r>
              <a:rPr lang="en-US" u="sng" dirty="0" smtClean="0"/>
              <a:t>related</a:t>
            </a:r>
            <a:r>
              <a:rPr lang="en-US" u="sng" dirty="0"/>
              <a:t> to the </a:t>
            </a:r>
            <a:r>
              <a:rPr lang="en-US" u="sng" dirty="0" smtClean="0"/>
              <a:t>plasma concentration</a:t>
            </a:r>
            <a:r>
              <a:rPr lang="en-US" dirty="0"/>
              <a:t>, bleeding may occur </a:t>
            </a:r>
            <a:r>
              <a:rPr lang="en-US" dirty="0" smtClean="0"/>
              <a:t>unless</a:t>
            </a:r>
          </a:p>
          <a:p>
            <a:pPr marL="0" indent="0" algn="l">
              <a:buNone/>
            </a:pPr>
            <a:r>
              <a:rPr lang="en-US" dirty="0"/>
              <a:t> warfarin dose </a:t>
            </a:r>
            <a:r>
              <a:rPr lang="en-US" dirty="0" smtClean="0"/>
              <a:t>is</a:t>
            </a:r>
            <a:r>
              <a:rPr lang="en-US" dirty="0"/>
              <a:t> </a:t>
            </a:r>
            <a:r>
              <a:rPr lang="en-US" dirty="0" smtClean="0"/>
              <a:t>reduced.</a:t>
            </a:r>
            <a:endParaRPr lang="en-US" dirty="0"/>
          </a:p>
          <a:p>
            <a:pPr marL="0" indent="0" algn="l">
              <a:buNone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Metabolism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 </a:t>
            </a:r>
            <a:r>
              <a:rPr lang="en-US" dirty="0"/>
              <a:t>warfarin is readily absorbed from the GI </a:t>
            </a:r>
            <a:r>
              <a:rPr lang="en-US" dirty="0" smtClean="0"/>
              <a:t>tract.</a:t>
            </a:r>
          </a:p>
          <a:p>
            <a:pPr marL="0" indent="0" algn="l">
              <a:buNone/>
            </a:pPr>
            <a:r>
              <a:rPr lang="en-US" dirty="0" smtClean="0"/>
              <a:t>It</a:t>
            </a:r>
            <a:r>
              <a:rPr lang="en-US" dirty="0"/>
              <a:t> </a:t>
            </a:r>
            <a:r>
              <a:rPr lang="en-US" dirty="0" smtClean="0"/>
              <a:t> is metabolized</a:t>
            </a:r>
            <a:r>
              <a:rPr lang="en-US" dirty="0"/>
              <a:t> by hepatic CP450; 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enzyme inhibitors</a:t>
            </a:r>
            <a:r>
              <a:rPr lang="en-US" dirty="0"/>
              <a:t> as </a:t>
            </a:r>
            <a:r>
              <a:rPr lang="en-US" dirty="0" smtClean="0">
                <a:solidFill>
                  <a:srgbClr val="C00000"/>
                </a:solidFill>
              </a:rPr>
              <a:t>cimetidine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metronidazole</a:t>
            </a:r>
            <a:r>
              <a:rPr lang="en-US" dirty="0"/>
              <a:t>, and </a:t>
            </a:r>
            <a:r>
              <a:rPr lang="en-US" dirty="0">
                <a:solidFill>
                  <a:srgbClr val="C00000"/>
                </a:solidFill>
              </a:rPr>
              <a:t>chloramphenicol</a:t>
            </a:r>
            <a:r>
              <a:rPr lang="en-US" dirty="0"/>
              <a:t> can increase warfarin </a:t>
            </a:r>
            <a:r>
              <a:rPr lang="en-US" dirty="0" smtClean="0"/>
              <a:t>plasma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concentration and the anticoagulant effect. Bleeding can occur</a:t>
            </a:r>
          </a:p>
          <a:p>
            <a:pPr marL="0" indent="0" algn="l">
              <a:buNone/>
            </a:pPr>
            <a:r>
              <a:rPr lang="en-US" dirty="0" smtClean="0"/>
              <a:t>unless</a:t>
            </a:r>
            <a:r>
              <a:rPr lang="en-US" dirty="0"/>
              <a:t> warfarin dose is reduced.</a:t>
            </a:r>
          </a:p>
          <a:p>
            <a:pPr marL="0" indent="0" algn="l">
              <a:buNone/>
            </a:pPr>
            <a:endParaRPr lang="ar-IQ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29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On</a:t>
            </a:r>
            <a:r>
              <a:rPr lang="en-US" dirty="0"/>
              <a:t> the contrary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enzyme inducers</a:t>
            </a:r>
            <a:r>
              <a:rPr lang="en-US" dirty="0"/>
              <a:t> as </a:t>
            </a:r>
            <a:r>
              <a:rPr lang="en-US" dirty="0">
                <a:solidFill>
                  <a:srgbClr val="0000FF"/>
                </a:solidFill>
              </a:rPr>
              <a:t>carbamazepine, </a:t>
            </a:r>
            <a:r>
              <a:rPr lang="en-US" dirty="0" smtClean="0">
                <a:solidFill>
                  <a:srgbClr val="0000FF"/>
                </a:solidFill>
              </a:rPr>
              <a:t>rifampicin</a:t>
            </a:r>
            <a:endParaRPr lang="en-US" dirty="0">
              <a:solidFill>
                <a:srgbClr val="0000FF"/>
              </a:solidFill>
            </a:endParaRPr>
          </a:p>
          <a:p>
            <a:pPr marL="0" indent="0" algn="l">
              <a:buNone/>
            </a:pPr>
            <a:r>
              <a:rPr lang="en-US" dirty="0"/>
              <a:t>can reduce the anticoagulant effect, thrombosis may occur </a:t>
            </a:r>
            <a:r>
              <a:rPr lang="en-US" dirty="0" smtClean="0"/>
              <a:t>unless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the dose of warfarin is increased</a:t>
            </a:r>
            <a:r>
              <a:rPr lang="en-US" dirty="0" smtClean="0"/>
              <a:t>.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Broad spectrum antibiotics eliminate the intestinal flora </a:t>
            </a:r>
            <a:r>
              <a:rPr lang="en-US" dirty="0" smtClean="0"/>
              <a:t>that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Synthesize vitamin K and can potentiate the anticoagulant effect </a:t>
            </a:r>
            <a:r>
              <a:rPr lang="en-US" dirty="0" smtClean="0"/>
              <a:t>of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warfarin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ar-IQ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14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1" u="sng" dirty="0" smtClean="0">
                <a:solidFill>
                  <a:srgbClr val="FF0000"/>
                </a:solidFill>
              </a:rPr>
              <a:t>Thrombosis</a:t>
            </a:r>
            <a:r>
              <a:rPr lang="en-US" sz="3200" dirty="0"/>
              <a:t> is a pathological condition results in formation of </a:t>
            </a:r>
            <a:r>
              <a:rPr lang="en-US" sz="3200" dirty="0" smtClean="0"/>
              <a:t>clots</a:t>
            </a:r>
            <a:r>
              <a:rPr lang="en-US" sz="3200" dirty="0"/>
              <a:t> </a:t>
            </a:r>
            <a:r>
              <a:rPr lang="en-US" sz="3200" dirty="0" smtClean="0"/>
              <a:t>despite</a:t>
            </a:r>
            <a:r>
              <a:rPr lang="en-US" sz="3200" dirty="0"/>
              <a:t> absence of </a:t>
            </a:r>
            <a:r>
              <a:rPr lang="en-US" sz="3200" dirty="0" smtClean="0"/>
              <a:t>bleeding.</a:t>
            </a:r>
          </a:p>
          <a:p>
            <a:pPr marL="0" indent="0" algn="l">
              <a:buNone/>
            </a:pPr>
            <a:r>
              <a:rPr lang="en-US" sz="3200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2" y="2453053"/>
            <a:ext cx="4879730" cy="417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85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3853"/>
            <a:ext cx="10515600" cy="5673110"/>
          </a:xfrm>
        </p:spPr>
        <p:txBody>
          <a:bodyPr/>
          <a:lstStyle/>
          <a:p>
            <a:pPr marL="0" indent="0" algn="l">
              <a:buNone/>
            </a:pP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Dose monitoring</a:t>
            </a:r>
            <a:r>
              <a:rPr lang="en-US" dirty="0"/>
              <a:t>:</a:t>
            </a:r>
          </a:p>
          <a:p>
            <a:pPr marL="0" indent="0" algn="l">
              <a:buNone/>
            </a:pPr>
            <a:r>
              <a:rPr lang="en-US" dirty="0"/>
              <a:t>is by assessing INR (international normalized ratio), which is estimated</a:t>
            </a:r>
          </a:p>
          <a:p>
            <a:pPr marL="0" indent="0" algn="l">
              <a:buNone/>
            </a:pPr>
            <a:r>
              <a:rPr lang="en-US" dirty="0"/>
              <a:t>from patient’s </a:t>
            </a:r>
            <a:r>
              <a:rPr lang="en-US" dirty="0" err="1"/>
              <a:t>prothrombin</a:t>
            </a:r>
            <a:r>
              <a:rPr lang="en-US" dirty="0"/>
              <a:t> time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11" y="2463282"/>
            <a:ext cx="10205777" cy="3713681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20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88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72" y="-182880"/>
            <a:ext cx="10515600" cy="542105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b="1" u="sng" dirty="0" smtClean="0">
              <a:solidFill>
                <a:srgbClr val="C00000"/>
              </a:solidFill>
            </a:endParaRPr>
          </a:p>
          <a:p>
            <a:pPr marL="0" indent="0" algn="l">
              <a:buNone/>
            </a:pPr>
            <a:endParaRPr lang="en-US" b="1" u="sng" dirty="0" smtClean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Uses of warfarin </a:t>
            </a:r>
            <a:r>
              <a:rPr lang="en-US" dirty="0"/>
              <a:t> because it can be given orally so it is used </a:t>
            </a:r>
            <a:r>
              <a:rPr lang="en-US" dirty="0" smtClean="0"/>
              <a:t>for</a:t>
            </a:r>
          </a:p>
          <a:p>
            <a:pPr marL="0" indent="0" algn="l">
              <a:buNone/>
            </a:pPr>
            <a:r>
              <a:rPr lang="en-US" b="1" u="sng" dirty="0"/>
              <a:t> Long term</a:t>
            </a:r>
            <a:r>
              <a:rPr lang="en-US" dirty="0"/>
              <a:t> treatment and prevention of </a:t>
            </a:r>
            <a:r>
              <a:rPr lang="en-US" dirty="0" smtClean="0"/>
              <a:t>: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1. DVT and pulmonary embolism</a:t>
            </a:r>
            <a:r>
              <a:rPr lang="en-US" dirty="0" smtClean="0"/>
              <a:t>.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2. </a:t>
            </a:r>
            <a:r>
              <a:rPr lang="en-US" dirty="0" smtClean="0"/>
              <a:t>Thromboembolism</a:t>
            </a:r>
            <a:r>
              <a:rPr lang="en-US" dirty="0"/>
              <a:t> associated with prosthetic heart </a:t>
            </a:r>
            <a:r>
              <a:rPr lang="en-US" dirty="0" smtClean="0"/>
              <a:t>valves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3. T</a:t>
            </a:r>
            <a:r>
              <a:rPr lang="en-US" dirty="0" smtClean="0"/>
              <a:t>hromboembolism</a:t>
            </a:r>
            <a:r>
              <a:rPr lang="en-US" dirty="0"/>
              <a:t> associated with atrial fibrillation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/>
              <a:t>4. </a:t>
            </a:r>
            <a:r>
              <a:rPr lang="en-US" dirty="0" smtClean="0"/>
              <a:t>Thromboembolism</a:t>
            </a:r>
            <a:r>
              <a:rPr lang="en-US" dirty="0"/>
              <a:t> following myocardial </a:t>
            </a:r>
            <a:r>
              <a:rPr lang="en-US" dirty="0" smtClean="0"/>
              <a:t>infraction.</a:t>
            </a: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ar-IQ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21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06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9997"/>
            <a:ext cx="10515600" cy="545763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u="sng" dirty="0"/>
              <a:t>Side Effects</a:t>
            </a:r>
            <a:r>
              <a:rPr lang="en-US" b="1" u="sng" dirty="0" smtClean="0"/>
              <a:t>: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1. </a:t>
            </a:r>
            <a:r>
              <a:rPr lang="en-US" dirty="0" smtClean="0"/>
              <a:t>Bleeding reversal</a:t>
            </a:r>
            <a:r>
              <a:rPr lang="en-US" dirty="0"/>
              <a:t> of anticoagulant effect (antidote for overdose): 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vitamin</a:t>
            </a:r>
            <a:r>
              <a:rPr lang="en-US" dirty="0"/>
              <a:t> </a:t>
            </a:r>
            <a:r>
              <a:rPr lang="en-US" dirty="0" smtClean="0"/>
              <a:t>K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2. skin necrosis and </a:t>
            </a:r>
            <a:r>
              <a:rPr lang="en-US" dirty="0" smtClean="0"/>
              <a:t>ecchymosis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3.</a:t>
            </a:r>
            <a:r>
              <a:rPr lang="en-US" b="1" u="sng" dirty="0"/>
              <a:t> </a:t>
            </a:r>
            <a:r>
              <a:rPr lang="en-US" b="1" u="sng" dirty="0" err="1"/>
              <a:t>T</a:t>
            </a:r>
            <a:r>
              <a:rPr lang="en-US" b="1" u="sng" dirty="0" err="1" smtClean="0"/>
              <a:t>eratogenic</a:t>
            </a:r>
            <a:r>
              <a:rPr lang="en-US" b="1" dirty="0"/>
              <a:t>:</a:t>
            </a:r>
            <a:r>
              <a:rPr lang="en-US" dirty="0"/>
              <a:t> contraindicated during pregnancy as it crosses </a:t>
            </a:r>
            <a:r>
              <a:rPr lang="en-US" dirty="0" smtClean="0"/>
              <a:t>the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placenta and can cause congenital malformation an increase in </a:t>
            </a:r>
            <a:r>
              <a:rPr lang="en-US" dirty="0" smtClean="0"/>
              <a:t>the</a:t>
            </a:r>
          </a:p>
          <a:p>
            <a:pPr marL="0" indent="0" algn="l">
              <a:buNone/>
            </a:pPr>
            <a:r>
              <a:rPr lang="en-US" dirty="0" smtClean="0"/>
              <a:t>chance</a:t>
            </a:r>
            <a:r>
              <a:rPr lang="en-US" dirty="0"/>
              <a:t> for hemorrhage in both the baby and mother.</a:t>
            </a:r>
          </a:p>
          <a:p>
            <a:pPr marL="0" indent="0" algn="l">
              <a:buNone/>
            </a:pPr>
            <a:endParaRPr lang="ar-IQ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22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82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>
                <a:solidFill>
                  <a:srgbClr val="FF0000"/>
                </a:solidFill>
              </a:rPr>
              <a:t>Rivaroxaban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dirty="0" err="1">
                <a:solidFill>
                  <a:srgbClr val="FF0000"/>
                </a:solidFill>
              </a:rPr>
              <a:t>apixaban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Mechanism </a:t>
            </a:r>
            <a:r>
              <a:rPr lang="en-US" b="1" dirty="0">
                <a:solidFill>
                  <a:srgbClr val="0000FF"/>
                </a:solidFill>
              </a:rPr>
              <a:t>of action</a:t>
            </a:r>
            <a:r>
              <a:rPr lang="en-US" dirty="0"/>
              <a:t>: </a:t>
            </a:r>
            <a:r>
              <a:rPr lang="en-US" dirty="0" err="1" smtClean="0"/>
              <a:t>Rivaroxaban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apixaban</a:t>
            </a:r>
            <a:r>
              <a:rPr lang="en-US" dirty="0" smtClean="0"/>
              <a:t> are </a:t>
            </a:r>
            <a:r>
              <a:rPr lang="en-US" dirty="0"/>
              <a:t>oral inhibitors of factor </a:t>
            </a:r>
            <a:r>
              <a:rPr lang="en-US" dirty="0" err="1"/>
              <a:t>Xa</a:t>
            </a:r>
            <a:r>
              <a:rPr lang="en-US" dirty="0"/>
              <a:t>. Both </a:t>
            </a:r>
            <a:r>
              <a:rPr lang="en-US" dirty="0" smtClean="0"/>
              <a:t>bind </a:t>
            </a:r>
            <a:r>
              <a:rPr lang="en-US" dirty="0"/>
              <a:t>to the active site of factor </a:t>
            </a:r>
            <a:r>
              <a:rPr lang="en-US" dirty="0" err="1"/>
              <a:t>Xa</a:t>
            </a:r>
            <a:r>
              <a:rPr lang="en-US" dirty="0"/>
              <a:t>, thereby preventing its ability </a:t>
            </a:r>
            <a:r>
              <a:rPr lang="en-US" dirty="0" smtClean="0"/>
              <a:t>to convert </a:t>
            </a:r>
            <a:r>
              <a:rPr lang="en-US" dirty="0" err="1"/>
              <a:t>prothrombin</a:t>
            </a:r>
            <a:r>
              <a:rPr lang="en-US" dirty="0"/>
              <a:t> to thrombin .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Therapeutic </a:t>
            </a:r>
            <a:r>
              <a:rPr lang="en-US" b="1" dirty="0">
                <a:solidFill>
                  <a:srgbClr val="0000FF"/>
                </a:solidFill>
              </a:rPr>
              <a:t>use</a:t>
            </a:r>
            <a:r>
              <a:rPr lang="en-US" dirty="0"/>
              <a:t>: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1-Rivaroxaban </a:t>
            </a:r>
            <a:r>
              <a:rPr lang="en-US" dirty="0"/>
              <a:t>is approved for treatment and </a:t>
            </a:r>
            <a:r>
              <a:rPr lang="en-US" dirty="0" smtClean="0"/>
              <a:t>prevention of </a:t>
            </a:r>
            <a:r>
              <a:rPr lang="en-US" dirty="0"/>
              <a:t>DVT 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2</a:t>
            </a:r>
            <a:r>
              <a:rPr lang="en-US" dirty="0" smtClean="0"/>
              <a:t>-prevention </a:t>
            </a:r>
            <a:r>
              <a:rPr lang="en-US" dirty="0"/>
              <a:t>of stroke in </a:t>
            </a:r>
            <a:r>
              <a:rPr lang="en-US" dirty="0" smtClean="0"/>
              <a:t>non-</a:t>
            </a:r>
            <a:r>
              <a:rPr lang="en-US" dirty="0" err="1" smtClean="0"/>
              <a:t>valvular</a:t>
            </a:r>
            <a:r>
              <a:rPr lang="en-US" dirty="0" smtClean="0"/>
              <a:t> atrial </a:t>
            </a:r>
            <a:r>
              <a:rPr lang="en-US" dirty="0"/>
              <a:t>fibrillation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3-</a:t>
            </a:r>
            <a:r>
              <a:rPr lang="en-US" sz="2400" dirty="0" smtClean="0"/>
              <a:t>T</a:t>
            </a:r>
            <a:r>
              <a:rPr lang="en-US" dirty="0" smtClean="0"/>
              <a:t>hrombotic problem in patient with  COVID .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 err="1"/>
              <a:t>Apixaban</a:t>
            </a:r>
            <a:r>
              <a:rPr lang="en-US" dirty="0"/>
              <a:t> is used for stroke prevention </a:t>
            </a:r>
            <a:r>
              <a:rPr lang="en-US" dirty="0" smtClean="0"/>
              <a:t>in non-</a:t>
            </a:r>
            <a:r>
              <a:rPr lang="en-US" dirty="0" err="1" smtClean="0"/>
              <a:t>valvular</a:t>
            </a:r>
            <a:r>
              <a:rPr lang="en-US" dirty="0" smtClean="0"/>
              <a:t> </a:t>
            </a:r>
            <a:r>
              <a:rPr lang="en-US" dirty="0"/>
              <a:t>atrial fibrillation.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23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50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0000FF"/>
                </a:solidFill>
              </a:rPr>
              <a:t>Pharmacokinetics:</a:t>
            </a:r>
            <a:r>
              <a:rPr lang="en-US" dirty="0"/>
              <a:t> Both drugs are adequately absorbed after oral administration and are highly protein bound. Food may increase the absorption of </a:t>
            </a:r>
            <a:r>
              <a:rPr lang="en-US" dirty="0" err="1"/>
              <a:t>rivaroxaban</a:t>
            </a:r>
            <a:r>
              <a:rPr lang="en-US" dirty="0"/>
              <a:t>. </a:t>
            </a:r>
          </a:p>
          <a:p>
            <a:pPr marL="0" indent="0" algn="l" rtl="0">
              <a:buNone/>
            </a:pPr>
            <a:r>
              <a:rPr lang="en-US" dirty="0"/>
              <a:t>Side effect :bleeding no available antidote for both drugs. </a:t>
            </a: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2766"/>
            <a:ext cx="10515600" cy="5204197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3200" b="1" u="sng" dirty="0">
                <a:solidFill>
                  <a:srgbClr val="C00000"/>
                </a:solidFill>
              </a:rPr>
              <a:t>Contraindications of anticoagulant drugs</a:t>
            </a:r>
            <a:r>
              <a:rPr lang="en-US" sz="3200" dirty="0">
                <a:solidFill>
                  <a:srgbClr val="C00000"/>
                </a:solidFill>
              </a:rPr>
              <a:t>: </a:t>
            </a:r>
            <a:endParaRPr lang="en-US" sz="3200" dirty="0" smtClean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dirty="0" smtClean="0"/>
              <a:t> 1-in</a:t>
            </a:r>
            <a:r>
              <a:rPr lang="en-US" dirty="0"/>
              <a:t> conditions which there is </a:t>
            </a:r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tendency</a:t>
            </a:r>
            <a:r>
              <a:rPr lang="en-US" dirty="0"/>
              <a:t> to bleed </a:t>
            </a:r>
            <a:r>
              <a:rPr lang="en-US" dirty="0" smtClean="0"/>
              <a:t>such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Hemophilia</a:t>
            </a:r>
            <a:r>
              <a:rPr lang="en-US" dirty="0"/>
              <a:t> 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2-Thrombocytopenia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3-Severe </a:t>
            </a:r>
            <a:r>
              <a:rPr lang="en-US" dirty="0" smtClean="0"/>
              <a:t>hypertension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4- Intracranial </a:t>
            </a:r>
            <a:r>
              <a:rPr lang="en-US" dirty="0" smtClean="0"/>
              <a:t>hemorrhage</a:t>
            </a:r>
          </a:p>
          <a:p>
            <a:pPr marL="0" indent="0" algn="l">
              <a:buNone/>
            </a:pPr>
            <a:r>
              <a:rPr lang="en-US" dirty="0"/>
              <a:t> 5-active peptic ulcer, esophageal </a:t>
            </a:r>
            <a:r>
              <a:rPr lang="en-US" dirty="0" smtClean="0"/>
              <a:t>avarices</a:t>
            </a:r>
            <a:r>
              <a:rPr lang="en-US" dirty="0"/>
              <a:t> 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ulcerative</a:t>
            </a:r>
            <a:r>
              <a:rPr lang="en-US" dirty="0"/>
              <a:t> colitis 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6-</a:t>
            </a:r>
            <a:r>
              <a:rPr lang="en-US" dirty="0"/>
              <a:t> Renal or hepatic Impairment 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7-</a:t>
            </a:r>
            <a:r>
              <a:rPr lang="en-US" dirty="0"/>
              <a:t> Recent surgery 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 brain, spinal cord, or eye 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8-</a:t>
            </a:r>
            <a:r>
              <a:rPr lang="en-US" dirty="0"/>
              <a:t> warfarin during pregnancy </a:t>
            </a:r>
            <a:r>
              <a:rPr lang="en-US" dirty="0" smtClean="0"/>
              <a:t>and conditions</a:t>
            </a:r>
            <a:r>
              <a:rPr lang="en-US" dirty="0"/>
              <a:t> that </a:t>
            </a:r>
            <a:r>
              <a:rPr lang="en-US" dirty="0" smtClean="0"/>
              <a:t>disrupt</a:t>
            </a:r>
          </a:p>
          <a:p>
            <a:pPr marL="0" indent="0" algn="l">
              <a:buNone/>
            </a:pPr>
            <a:r>
              <a:rPr lang="en-US" dirty="0"/>
              <a:t> hepatic synthesis </a:t>
            </a:r>
            <a:r>
              <a:rPr lang="en-US" dirty="0" smtClean="0"/>
              <a:t>of clotting</a:t>
            </a:r>
            <a:r>
              <a:rPr lang="en-US" dirty="0"/>
              <a:t> factors as liver </a:t>
            </a:r>
            <a:r>
              <a:rPr lang="en-US" dirty="0" smtClean="0"/>
              <a:t>disease  and</a:t>
            </a:r>
            <a:r>
              <a:rPr lang="en-US" dirty="0"/>
              <a:t> alcoholism.</a:t>
            </a:r>
          </a:p>
          <a:p>
            <a:pPr marL="0" indent="0" algn="l">
              <a:buNone/>
            </a:pP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99" y="756117"/>
            <a:ext cx="2257425" cy="2028825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25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0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33" y="1529541"/>
            <a:ext cx="3990109" cy="4721629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26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990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A 60-year old female developed pulmonary embolism postoperatively. Medical therapy started with </a:t>
            </a:r>
            <a:r>
              <a:rPr lang="en-US" b="1" dirty="0" err="1">
                <a:solidFill>
                  <a:srgbClr val="0070C0"/>
                </a:solidFill>
              </a:rPr>
              <a:t>i.v.</a:t>
            </a:r>
            <a:r>
              <a:rPr lang="en-US" b="1" dirty="0">
                <a:solidFill>
                  <a:srgbClr val="0070C0"/>
                </a:solidFill>
              </a:rPr>
              <a:t> injection of a loading dose (10,000 units of heparin) followed by </a:t>
            </a:r>
            <a:r>
              <a:rPr lang="en-US" b="1" dirty="0" err="1">
                <a:solidFill>
                  <a:srgbClr val="0070C0"/>
                </a:solidFill>
              </a:rPr>
              <a:t>i.v.</a:t>
            </a:r>
            <a:r>
              <a:rPr lang="en-US" b="1" dirty="0">
                <a:solidFill>
                  <a:srgbClr val="0070C0"/>
                </a:solidFill>
              </a:rPr>
              <a:t> infusion of 15-25 units/Kg/hr.</a:t>
            </a:r>
          </a:p>
          <a:p>
            <a:pPr marL="0" indent="0" algn="l" rtl="0">
              <a:buNone/>
            </a:pPr>
            <a:r>
              <a:rPr lang="en-US" dirty="0"/>
              <a:t>1. Why is heparin given and not warfarin?</a:t>
            </a:r>
          </a:p>
          <a:p>
            <a:pPr marL="0" indent="0" algn="l" rtl="0">
              <a:buNone/>
            </a:pPr>
            <a:r>
              <a:rPr lang="en-US" dirty="0"/>
              <a:t>2. How can you assess your treatment?</a:t>
            </a:r>
          </a:p>
          <a:p>
            <a:pPr marL="0" indent="0" algn="l" rtl="0">
              <a:buNone/>
            </a:pPr>
            <a:r>
              <a:rPr lang="en-US" dirty="0"/>
              <a:t>3. What possible side effects do you expect, how can you manage?</a:t>
            </a:r>
          </a:p>
          <a:p>
            <a:pPr marL="0" indent="0" algn="l" rtl="0">
              <a:buNone/>
            </a:pPr>
            <a:r>
              <a:rPr lang="en-US" dirty="0"/>
              <a:t>4. What are the contraindications of anticoagulants therapy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27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0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0000FF"/>
                </a:solidFill>
              </a:rPr>
              <a:t>Which of the following drugs is the best outpatient treatment for a pregnant woman in her second trimester who has deep vein thrombosis</a:t>
            </a:r>
            <a:r>
              <a:rPr lang="en-US" b="1" dirty="0" smtClean="0">
                <a:solidFill>
                  <a:srgbClr val="0000FF"/>
                </a:solidFill>
              </a:rPr>
              <a:t>?</a:t>
            </a:r>
          </a:p>
          <a:p>
            <a:pPr marL="514350" indent="-514350" algn="l" rtl="0">
              <a:buFont typeface="+mj-lt"/>
              <a:buAutoNum type="alphaLcParenR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Warfarin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l" rtl="0">
              <a:buFont typeface="+mj-lt"/>
              <a:buAutoNum type="alphaLcParenR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Aspirin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l" rtl="0">
              <a:buFont typeface="+mj-lt"/>
              <a:buAutoNum type="alphaLcParenR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Alteplase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l" rtl="0">
              <a:buFont typeface="+mj-lt"/>
              <a:buAutoNum type="alphaLcParenR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Unfractionated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heparin</a:t>
            </a:r>
          </a:p>
          <a:p>
            <a:pPr marL="514350" indent="-514350" algn="l" rtl="0">
              <a:buFont typeface="+mj-lt"/>
              <a:buAutoNum type="alphaLcParenR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Enaoxaparin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28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62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Regarding warfarin which statement is true? </a:t>
            </a:r>
          </a:p>
          <a:p>
            <a:pPr marL="514350" indent="-514350" algn="l" rtl="0">
              <a:buFont typeface="+mj-lt"/>
              <a:buAutoNum type="alphaLcPeriod"/>
            </a:pPr>
            <a:r>
              <a:rPr lang="en-US" dirty="0" smtClean="0"/>
              <a:t>it maximum </a:t>
            </a:r>
            <a:r>
              <a:rPr lang="en-US" dirty="0"/>
              <a:t>anticoagulant </a:t>
            </a:r>
            <a:r>
              <a:rPr lang="en-US" dirty="0" smtClean="0"/>
              <a:t>effects </a:t>
            </a:r>
            <a:r>
              <a:rPr lang="en-US" dirty="0"/>
              <a:t>occur 6 hours following oral intake</a:t>
            </a:r>
          </a:p>
          <a:p>
            <a:pPr marL="514350" indent="-514350" algn="l" rtl="0">
              <a:buFont typeface="+mj-lt"/>
              <a:buAutoNum type="alphaLcPeriod"/>
            </a:pPr>
            <a:r>
              <a:rPr lang="en-US" dirty="0" smtClean="0"/>
              <a:t>its </a:t>
            </a:r>
            <a:r>
              <a:rPr lang="en-US" dirty="0"/>
              <a:t>safe anticoagulant during </a:t>
            </a:r>
            <a:r>
              <a:rPr lang="en-US" dirty="0" smtClean="0"/>
              <a:t>pregnancy</a:t>
            </a:r>
          </a:p>
          <a:p>
            <a:pPr marL="514350" indent="-514350" algn="l" rtl="0">
              <a:buFont typeface="+mj-lt"/>
              <a:buAutoNum type="alphaLcPeriod"/>
            </a:pPr>
            <a:r>
              <a:rPr lang="en-US" dirty="0" smtClean="0"/>
              <a:t>It </a:t>
            </a:r>
            <a:r>
              <a:rPr lang="en-US" dirty="0"/>
              <a:t>acts by inhibiting the activation of vitamin K dependent clotting factors</a:t>
            </a:r>
          </a:p>
          <a:p>
            <a:pPr marL="514350" indent="-514350" algn="l" rtl="0">
              <a:buFont typeface="+mj-lt"/>
              <a:buAutoNum type="alphaLcPeriod"/>
            </a:pPr>
            <a:r>
              <a:rPr lang="en-US" dirty="0" smtClean="0"/>
              <a:t>Does </a:t>
            </a:r>
            <a:r>
              <a:rPr lang="en-US" dirty="0"/>
              <a:t>not require monitoring </a:t>
            </a:r>
            <a:r>
              <a:rPr lang="en-US" dirty="0" smtClean="0"/>
              <a:t>during treatment period.</a:t>
            </a:r>
            <a:endParaRPr lang="en-US" dirty="0"/>
          </a:p>
          <a:p>
            <a:pPr marL="514350" indent="-514350" algn="l" rtl="0">
              <a:buFont typeface="+mj-lt"/>
              <a:buAutoNum type="alphaLcPeriod"/>
            </a:pPr>
            <a:r>
              <a:rPr lang="en-US" dirty="0" smtClean="0"/>
              <a:t>its antagonized </a:t>
            </a:r>
            <a:r>
              <a:rPr lang="en-US" dirty="0"/>
              <a:t>by intravenous protamine </a:t>
            </a:r>
            <a:r>
              <a:rPr lang="en-US" dirty="0" err="1"/>
              <a:t>sulphate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29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308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002060"/>
                </a:solidFill>
              </a:rPr>
              <a:t>Drugs for thromboembolic  disorders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A-Anti-coagulants 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B-</a:t>
            </a:r>
            <a:r>
              <a:rPr lang="en-US" sz="3200" b="1" dirty="0" err="1" smtClean="0">
                <a:solidFill>
                  <a:srgbClr val="FF0000"/>
                </a:solidFill>
              </a:rPr>
              <a:t>Fibinolytic</a:t>
            </a:r>
            <a:r>
              <a:rPr lang="en-US" sz="3200" b="1" dirty="0" smtClean="0">
                <a:solidFill>
                  <a:srgbClr val="FF0000"/>
                </a:solidFill>
              </a:rPr>
              <a:t> drugs 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C-Anti-platelet drugs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8200" y="6364663"/>
            <a:ext cx="2743200" cy="365125"/>
          </a:xfrm>
        </p:spPr>
        <p:txBody>
          <a:bodyPr/>
          <a:lstStyle/>
          <a:p>
            <a:fld id="{2B42C07F-FAAC-431F-A22F-0448F6473908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09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596"/>
            <a:ext cx="10515600" cy="5934367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B-</a:t>
            </a:r>
            <a:r>
              <a:rPr lang="en-US" b="1" dirty="0"/>
              <a:t> 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Fibrinolytics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, 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thrombolytics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en-US" u="sng" dirty="0"/>
              <a:t>Mechanism of action</a:t>
            </a:r>
            <a:r>
              <a:rPr lang="en-US" b="1" dirty="0"/>
              <a:t>:</a:t>
            </a:r>
            <a:r>
              <a:rPr lang="en-US" dirty="0"/>
              <a:t> They</a:t>
            </a:r>
            <a:r>
              <a:rPr lang="en-US" u="sng" dirty="0"/>
              <a:t> dissolve</a:t>
            </a:r>
            <a:r>
              <a:rPr lang="en-US" dirty="0"/>
              <a:t> thrombi by activating </a:t>
            </a:r>
            <a:r>
              <a:rPr lang="en-US" dirty="0" smtClean="0"/>
              <a:t>plasminogen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leading to formation of plasmin, a </a:t>
            </a:r>
            <a:r>
              <a:rPr lang="en-US" dirty="0" err="1"/>
              <a:t>proteolytic</a:t>
            </a:r>
            <a:r>
              <a:rPr lang="en-US" dirty="0"/>
              <a:t> enzyme that breaks </a:t>
            </a:r>
            <a:r>
              <a:rPr lang="en-US" dirty="0" smtClean="0"/>
              <a:t>the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insoluble fibrin (the framework of thrombi) to soluble fibrin products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1-streptokinase</a:t>
            </a:r>
          </a:p>
          <a:p>
            <a:pPr marL="0" indent="0" algn="l">
              <a:buNone/>
            </a:pPr>
            <a:r>
              <a:rPr lang="en-US" dirty="0" smtClean="0"/>
              <a:t>2-urokinase </a:t>
            </a:r>
          </a:p>
          <a:p>
            <a:pPr marL="0" indent="0" algn="l">
              <a:buNone/>
            </a:pPr>
            <a:r>
              <a:rPr lang="en-US" dirty="0" smtClean="0"/>
              <a:t>3-alteplase</a:t>
            </a:r>
            <a:endParaRPr lang="ar-IQ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ar-IQ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29" y="2609291"/>
            <a:ext cx="6916271" cy="3881438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30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33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937625"/>
              </p:ext>
            </p:extLst>
          </p:nvPr>
        </p:nvGraphicFramePr>
        <p:xfrm>
          <a:off x="573933" y="-1"/>
          <a:ext cx="10856068" cy="6445611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5395301"/>
                <a:gridCol w="5460767"/>
              </a:tblGrid>
              <a:tr h="533906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Streptokinase:</a:t>
                      </a:r>
                      <a:endParaRPr lang="ar-IQ" sz="28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u="none" kern="1200" dirty="0" err="1" smtClean="0">
                          <a:effectLst/>
                        </a:rPr>
                        <a:t>Alteplase</a:t>
                      </a:r>
                      <a:r>
                        <a:rPr lang="en-US" sz="2400" u="none" kern="1200" dirty="0" smtClean="0">
                          <a:effectLst/>
                        </a:rPr>
                        <a:t>:</a:t>
                      </a:r>
                      <a:endParaRPr lang="ar-IQ" sz="2400" b="1" i="0" u="non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86746">
                <a:tc>
                  <a:txBody>
                    <a:bodyPr/>
                    <a:lstStyle/>
                    <a:p>
                      <a:pPr algn="l" rtl="1"/>
                      <a:r>
                        <a:rPr lang="en-US" sz="2000" kern="1200" dirty="0" smtClean="0">
                          <a:effectLst/>
                        </a:rPr>
                        <a:t>Obtained from streptococci</a:t>
                      </a:r>
                      <a:endParaRPr lang="ar-IQ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endParaRPr lang="en-US" sz="2000" kern="100" spc="-15" dirty="0" smtClean="0">
                        <a:effectLst/>
                      </a:endParaRPr>
                    </a:p>
                    <a:p>
                      <a:pPr marL="68580" algn="l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 smtClean="0">
                          <a:effectLst/>
                        </a:rPr>
                        <a:t>A recombinant human </a:t>
                      </a:r>
                      <a:r>
                        <a:rPr lang="en-US" sz="2000" kern="100" spc="-15" dirty="0">
                          <a:effectLst/>
                        </a:rPr>
                        <a:t> </a:t>
                      </a:r>
                      <a:r>
                        <a:rPr lang="en-US" sz="2000" kern="100" spc="-15" dirty="0" smtClean="0">
                          <a:effectLst/>
                        </a:rPr>
                        <a:t>tissue</a:t>
                      </a:r>
                    </a:p>
                    <a:p>
                      <a:pPr marL="68580" algn="l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</a:rPr>
                        <a:t> plasminogen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activator</a:t>
                      </a:r>
                      <a:endParaRPr lang="en-US" sz="2000" i="0" kern="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</a:tr>
              <a:tr h="2126371">
                <a:tc>
                  <a:txBody>
                    <a:bodyPr/>
                    <a:lstStyle/>
                    <a:p>
                      <a:pPr marL="67310" algn="l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endParaRPr lang="en-US" sz="2000" kern="100" spc="-15" dirty="0" smtClean="0">
                        <a:effectLst/>
                      </a:endParaRPr>
                    </a:p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 smtClean="0">
                          <a:effectLst/>
                        </a:rPr>
                        <a:t>binds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to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circulating</a:t>
                      </a:r>
                      <a:r>
                        <a:rPr lang="en-US" sz="2000" kern="100" spc="-5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plasminogen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to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</a:rPr>
                        <a:t>form an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activator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20" dirty="0">
                          <a:effectLst/>
                        </a:rPr>
                        <a:t>complex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which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</a:rPr>
                        <a:t>then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causes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conversion of</a:t>
                      </a:r>
                      <a:r>
                        <a:rPr lang="en-US" sz="2000" kern="100" spc="-5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other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673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</a:rPr>
                        <a:t>plasminogen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molecules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to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plasmin.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6731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spc="-15" dirty="0">
                          <a:effectLst/>
                        </a:rPr>
                        <a:t>-Because of</a:t>
                      </a:r>
                      <a:r>
                        <a:rPr lang="en-US" sz="2000" kern="100" spc="-5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this</a:t>
                      </a:r>
                      <a:r>
                        <a:rPr lang="en-US" sz="2000" kern="100" spc="-10" dirty="0">
                          <a:effectLst/>
                        </a:rPr>
                        <a:t> it</a:t>
                      </a:r>
                      <a:r>
                        <a:rPr lang="en-US" sz="2000" kern="100" spc="-15" dirty="0">
                          <a:effectLst/>
                        </a:rPr>
                        <a:t> can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5" dirty="0" smtClean="0">
                          <a:effectLst/>
                        </a:rPr>
                        <a:t>cause </a:t>
                      </a:r>
                      <a:r>
                        <a:rPr lang="en-US" sz="2000" kern="1200" dirty="0" smtClean="0">
                          <a:effectLst/>
                        </a:rPr>
                        <a:t>systemic circulation disturbance and bleeding</a:t>
                      </a:r>
                      <a:endParaRPr lang="ar-IQ" sz="2000" dirty="0" smtClean="0"/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endParaRPr lang="en-US" sz="2000" kern="100" spc="-10" dirty="0" smtClean="0">
                        <a:effectLst/>
                      </a:endParaRPr>
                    </a:p>
                    <a:p>
                      <a:pPr marL="68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0" dirty="0" smtClean="0">
                          <a:effectLst/>
                        </a:rPr>
                        <a:t>specifically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activates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5" dirty="0" smtClean="0">
                          <a:effectLst/>
                        </a:rPr>
                        <a:t>plasminogen</a:t>
                      </a:r>
                      <a:r>
                        <a:rPr lang="en-US" sz="2000" kern="100" spc="0" baseline="0" dirty="0" smtClean="0">
                          <a:effectLst/>
                        </a:rPr>
                        <a:t>    </a:t>
                      </a:r>
                      <a:r>
                        <a:rPr lang="en-US" sz="2000" kern="100" spc="-15" dirty="0" smtClean="0">
                          <a:effectLst/>
                        </a:rPr>
                        <a:t>that</a:t>
                      </a:r>
                      <a:r>
                        <a:rPr lang="en-US" sz="2000" kern="100" spc="-15" dirty="0">
                          <a:effectLst/>
                        </a:rPr>
                        <a:t> binds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to</a:t>
                      </a:r>
                      <a:r>
                        <a:rPr lang="en-US" sz="2000" kern="100" spc="-10" dirty="0">
                          <a:effectLst/>
                        </a:rPr>
                        <a:t> fibrin</a:t>
                      </a:r>
                      <a:r>
                        <a:rPr lang="en-US" sz="2000" kern="100" spc="-15" dirty="0">
                          <a:effectLst/>
                        </a:rPr>
                        <a:t> </a:t>
                      </a:r>
                      <a:r>
                        <a:rPr lang="en-US" sz="2000" kern="100" spc="-10" dirty="0">
                          <a:effectLst/>
                        </a:rPr>
                        <a:t>in</a:t>
                      </a:r>
                      <a:r>
                        <a:rPr lang="en-US" sz="2000" kern="100" spc="-5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the</a:t>
                      </a:r>
                      <a:r>
                        <a:rPr lang="en-US" sz="2000" kern="100" spc="-10" dirty="0">
                          <a:effectLst/>
                        </a:rPr>
                        <a:t> clot </a:t>
                      </a:r>
                      <a:r>
                        <a:rPr lang="en-US" sz="2000" kern="100" spc="-15" dirty="0" smtClean="0">
                          <a:effectLst/>
                        </a:rPr>
                        <a:t>so plasmin</a:t>
                      </a:r>
                      <a:r>
                        <a:rPr lang="en-US" sz="2000" kern="100" spc="-15" dirty="0">
                          <a:effectLst/>
                        </a:rPr>
                        <a:t> </a:t>
                      </a:r>
                      <a:r>
                        <a:rPr lang="en-US" sz="2000" kern="100" spc="-10" dirty="0">
                          <a:effectLst/>
                        </a:rPr>
                        <a:t>is </a:t>
                      </a:r>
                      <a:r>
                        <a:rPr lang="en-US" sz="2000" kern="100" spc="-15" dirty="0">
                          <a:effectLst/>
                        </a:rPr>
                        <a:t>formed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and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0" dirty="0" smtClean="0">
                          <a:effectLst/>
                        </a:rPr>
                        <a:t>dissolve</a:t>
                      </a:r>
                      <a:r>
                        <a:rPr lang="en-US" sz="2000" kern="100" spc="0" baseline="0" dirty="0" smtClean="0">
                          <a:effectLst/>
                        </a:rPr>
                        <a:t> </a:t>
                      </a:r>
                      <a:r>
                        <a:rPr lang="en-US" sz="2000" kern="100" spc="-10" dirty="0" smtClean="0">
                          <a:effectLst/>
                        </a:rPr>
                        <a:t>fibrin</a:t>
                      </a:r>
                      <a:r>
                        <a:rPr lang="en-US" sz="2000" kern="100" spc="-15" dirty="0">
                          <a:effectLst/>
                        </a:rPr>
                        <a:t> </a:t>
                      </a:r>
                      <a:r>
                        <a:rPr lang="en-US" sz="2000" kern="100" spc="-10" dirty="0">
                          <a:effectLst/>
                        </a:rPr>
                        <a:t>locally</a:t>
                      </a:r>
                      <a:r>
                        <a:rPr lang="en-US" sz="2000" kern="100" spc="-10" dirty="0" smtClean="0">
                          <a:effectLst/>
                        </a:rPr>
                        <a:t>.  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68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</a:rPr>
                        <a:t>-has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20" dirty="0">
                          <a:effectLst/>
                        </a:rPr>
                        <a:t>no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effect on </a:t>
                      </a:r>
                      <a:r>
                        <a:rPr lang="en-US" sz="2000" kern="100" spc="-15" dirty="0" smtClean="0">
                          <a:effectLst/>
                        </a:rPr>
                        <a:t>circulating</a:t>
                      </a:r>
                    </a:p>
                    <a:p>
                      <a:pPr marL="68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 smtClean="0">
                          <a:effectLst/>
                        </a:rPr>
                        <a:t>systemic</a:t>
                      </a:r>
                      <a:r>
                        <a:rPr lang="en-US" sz="2000" kern="100" spc="-20" dirty="0" smtClean="0">
                          <a:effectLst/>
                        </a:rPr>
                        <a:t> </a:t>
                      </a:r>
                      <a:r>
                        <a:rPr lang="en-US" sz="2000" kern="100" spc="-15" dirty="0" smtClean="0">
                          <a:effectLst/>
                        </a:rPr>
                        <a:t>coagulation</a:t>
                      </a:r>
                      <a:r>
                        <a:rPr lang="en-US" sz="2000" kern="100" spc="-20" dirty="0" smtClean="0">
                          <a:effectLst/>
                        </a:rPr>
                        <a:t> </a:t>
                      </a:r>
                      <a:r>
                        <a:rPr lang="en-US" sz="2000" kern="100" spc="-15" dirty="0" smtClean="0">
                          <a:effectLst/>
                        </a:rPr>
                        <a:t>disturbance.</a:t>
                      </a:r>
                      <a:endParaRPr lang="en-US" sz="2000" kern="100" dirty="0" smtClean="0">
                        <a:effectLst/>
                      </a:endParaRPr>
                    </a:p>
                    <a:p>
                      <a:pPr marL="1079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0" dirty="0" smtClean="0">
                          <a:effectLst/>
                        </a:rPr>
                        <a:t>It</a:t>
                      </a:r>
                      <a:r>
                        <a:rPr lang="en-US" sz="2000" kern="100" spc="-5" dirty="0" smtClean="0">
                          <a:effectLst/>
                        </a:rPr>
                        <a:t> </a:t>
                      </a:r>
                      <a:r>
                        <a:rPr lang="en-US" sz="2000" kern="100" spc="-15" dirty="0" smtClean="0">
                          <a:effectLst/>
                        </a:rPr>
                        <a:t>can</a:t>
                      </a:r>
                      <a:r>
                        <a:rPr lang="en-US" sz="2000" kern="100" spc="-20" dirty="0" smtClean="0">
                          <a:effectLst/>
                        </a:rPr>
                        <a:t> </a:t>
                      </a:r>
                      <a:r>
                        <a:rPr lang="en-US" sz="2000" kern="100" spc="-10" dirty="0" smtClean="0">
                          <a:effectLst/>
                        </a:rPr>
                        <a:t>dissolves </a:t>
                      </a:r>
                      <a:r>
                        <a:rPr lang="en-US" sz="2000" kern="100" spc="-15" dirty="0" smtClean="0">
                          <a:effectLst/>
                        </a:rPr>
                        <a:t>aging</a:t>
                      </a:r>
                      <a:r>
                        <a:rPr lang="en-US" sz="2000" kern="100" spc="-25" dirty="0" smtClean="0">
                          <a:effectLst/>
                        </a:rPr>
                        <a:t> </a:t>
                      </a:r>
                      <a:r>
                        <a:rPr lang="en-US" sz="2000" kern="100" spc="-15" dirty="0" smtClean="0">
                          <a:effectLst/>
                        </a:rPr>
                        <a:t>and</a:t>
                      </a:r>
                      <a:r>
                        <a:rPr lang="en-US" sz="2000" kern="100" spc="-20" dirty="0" smtClean="0">
                          <a:effectLst/>
                        </a:rPr>
                        <a:t> </a:t>
                      </a:r>
                      <a:r>
                        <a:rPr lang="en-US" sz="2000" kern="100" spc="-10" dirty="0" smtClean="0">
                          <a:effectLst/>
                        </a:rPr>
                        <a:t>resistant</a:t>
                      </a:r>
                      <a:endParaRPr lang="en-US" sz="2000" kern="100" dirty="0" smtClean="0">
                        <a:effectLst/>
                      </a:endParaRPr>
                    </a:p>
                  </a:txBody>
                  <a:tcPr marL="114300" marR="114300" marT="0" marB="0"/>
                </a:tc>
              </a:tr>
              <a:tr h="1685365">
                <a:tc>
                  <a:txBody>
                    <a:bodyPr/>
                    <a:lstStyle/>
                    <a:p>
                      <a:pPr algn="l" rtl="1"/>
                      <a:r>
                        <a:rPr lang="en-US" sz="2000" kern="1200" dirty="0" smtClean="0">
                          <a:effectLst/>
                        </a:rPr>
                        <a:t>Same uses</a:t>
                      </a:r>
                      <a:endParaRPr lang="ar-IQ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 smtClean="0">
                          <a:effectLst/>
                        </a:rPr>
                        <a:t>Uses</a:t>
                      </a:r>
                      <a:r>
                        <a:rPr lang="en-US" sz="2000" kern="100" spc="-15" dirty="0">
                          <a:effectLst/>
                        </a:rPr>
                        <a:t>: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68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</a:rPr>
                        <a:t>1-acute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myocardial</a:t>
                      </a:r>
                      <a:r>
                        <a:rPr lang="en-US" sz="2000" kern="100" spc="-5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infarction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68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</a:rPr>
                        <a:t>2-DVT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68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</a:rPr>
                        <a:t>3-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pulmonary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embolism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68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</a:rPr>
                        <a:t>4-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Ischemic</a:t>
                      </a:r>
                      <a:r>
                        <a:rPr lang="en-US" sz="2000" kern="100" spc="-10" dirty="0">
                          <a:effectLst/>
                        </a:rPr>
                        <a:t> stroke</a:t>
                      </a:r>
                      <a:endParaRPr lang="en-US" sz="2000" i="0" kern="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</a:tr>
              <a:tr h="965523">
                <a:tc>
                  <a:txBody>
                    <a:bodyPr/>
                    <a:lstStyle/>
                    <a:p>
                      <a:pPr marL="6731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endParaRPr lang="en-US" sz="2000" kern="100" spc="-15" dirty="0" smtClean="0">
                        <a:effectLst/>
                      </a:endParaRPr>
                    </a:p>
                    <a:p>
                      <a:pPr marL="6731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 smtClean="0">
                          <a:effectLst/>
                        </a:rPr>
                        <a:t>Same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0" dirty="0">
                          <a:effectLst/>
                        </a:rPr>
                        <a:t>side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effects</a:t>
                      </a:r>
                      <a:r>
                        <a:rPr lang="en-US" sz="2000" kern="100" spc="-10" dirty="0">
                          <a:effectLst/>
                        </a:rPr>
                        <a:t> in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addition to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6731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</a:rPr>
                        <a:t>hypotension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and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0" dirty="0">
                          <a:effectLst/>
                        </a:rPr>
                        <a:t>allergic</a:t>
                      </a:r>
                      <a:r>
                        <a:rPr lang="en-US" sz="2000" kern="100" spc="-20" dirty="0">
                          <a:effectLst/>
                        </a:rPr>
                        <a:t> </a:t>
                      </a:r>
                      <a:r>
                        <a:rPr lang="en-US" sz="2000" kern="100" spc="-15" dirty="0" smtClean="0">
                          <a:effectLst/>
                        </a:rPr>
                        <a:t>reactions</a:t>
                      </a:r>
                    </a:p>
                    <a:p>
                      <a:pPr marL="6731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 to anti streptococcal antibodies</a:t>
                      </a:r>
                      <a:endParaRPr lang="en-US" sz="2000" i="0" kern="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endParaRPr lang="en-US" sz="2000" kern="100" spc="-15" dirty="0" smtClean="0">
                        <a:effectLst/>
                      </a:endParaRPr>
                    </a:p>
                    <a:p>
                      <a:pPr marL="6858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 smtClean="0">
                          <a:effectLst/>
                        </a:rPr>
                        <a:t>Side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effects: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6858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 smtClean="0">
                          <a:effectLst/>
                        </a:rPr>
                        <a:t> 1-Bleeding</a:t>
                      </a:r>
                      <a:r>
                        <a:rPr lang="en-US" sz="2000" kern="100" spc="20" dirty="0">
                          <a:effectLst/>
                        </a:rPr>
                        <a:t>       </a:t>
                      </a:r>
                      <a:endParaRPr lang="en-US" sz="2000" kern="100" spc="20" dirty="0" smtClean="0">
                        <a:effectLst/>
                      </a:endParaRPr>
                    </a:p>
                    <a:p>
                      <a:pPr marL="6858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20" dirty="0">
                          <a:effectLst/>
                        </a:rPr>
                        <a:t> </a:t>
                      </a:r>
                      <a:r>
                        <a:rPr lang="en-US" sz="2000" kern="100" spc="-15" dirty="0">
                          <a:effectLst/>
                        </a:rPr>
                        <a:t>2-microemboli</a:t>
                      </a:r>
                      <a:r>
                        <a:rPr lang="en-US" sz="2000" kern="100" spc="-10" dirty="0">
                          <a:effectLst/>
                        </a:rPr>
                        <a:t> </a:t>
                      </a:r>
                      <a:r>
                        <a:rPr lang="en-US" sz="2000" kern="100" spc="-20" dirty="0" err="1" smtClean="0">
                          <a:effectLst/>
                        </a:rPr>
                        <a:t>due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disintegration of thrombus</a:t>
                      </a:r>
                      <a:r>
                        <a:rPr lang="en-US" sz="2000" kern="100" spc="-20" dirty="0" smtClean="0">
                          <a:effectLst/>
                        </a:rPr>
                        <a:t> </a:t>
                      </a:r>
                      <a:endParaRPr lang="en-US" sz="2000" i="0" kern="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</a:tr>
              <a:tr h="486746">
                <a:tc>
                  <a:txBody>
                    <a:bodyPr/>
                    <a:lstStyle/>
                    <a:p>
                      <a:pPr marL="6731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en-US" sz="2000" kern="1200" dirty="0" smtClean="0">
                        <a:effectLst/>
                      </a:endParaRPr>
                    </a:p>
                    <a:p>
                      <a:pPr marL="6731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Same</a:t>
                      </a:r>
                      <a:endParaRPr lang="en-US" sz="2000" i="0" kern="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en-US" sz="2000" kern="1200" dirty="0" smtClean="0">
                        <a:effectLst/>
                      </a:endParaRPr>
                    </a:p>
                    <a:p>
                      <a:pPr marL="6858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Antidote :</a:t>
                      </a:r>
                      <a:r>
                        <a:rPr lang="en-US" sz="2000" kern="1200" dirty="0" err="1" smtClean="0">
                          <a:effectLst/>
                        </a:rPr>
                        <a:t>Tranexamic</a:t>
                      </a:r>
                      <a:r>
                        <a:rPr lang="en-US" sz="2000" kern="1200" dirty="0" smtClean="0">
                          <a:effectLst/>
                        </a:rPr>
                        <a:t> acid</a:t>
                      </a:r>
                      <a:endParaRPr lang="en-US" sz="2000" i="0" kern="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31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7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976"/>
            <a:ext cx="10515600" cy="60929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 </a:t>
            </a:r>
            <a:r>
              <a:rPr lang="en-US" b="1" dirty="0" smtClean="0"/>
              <a:t>C-</a:t>
            </a:r>
            <a:r>
              <a:rPr lang="en-US" sz="3500" b="1" dirty="0" err="1" smtClean="0"/>
              <a:t>Antiplatelets</a:t>
            </a:r>
            <a:endParaRPr lang="en-US" sz="3500" b="1" dirty="0"/>
          </a:p>
          <a:p>
            <a:pPr marL="0" indent="0" algn="l">
              <a:buNone/>
            </a:pPr>
            <a:r>
              <a:rPr lang="en-US" dirty="0"/>
              <a:t>Prevent platelets aggregation. They are used in</a:t>
            </a:r>
            <a:r>
              <a:rPr lang="en-US" u="sng" dirty="0"/>
              <a:t> prophylaxis of </a:t>
            </a:r>
            <a:r>
              <a:rPr lang="en-US" u="sng" dirty="0" smtClean="0"/>
              <a:t>arterial</a:t>
            </a:r>
            <a:endParaRPr lang="en-US" dirty="0"/>
          </a:p>
          <a:p>
            <a:pPr marL="0" indent="0" algn="l">
              <a:buNone/>
            </a:pPr>
            <a:r>
              <a:rPr lang="en-US" u="sng" dirty="0"/>
              <a:t>thrombosis</a:t>
            </a:r>
            <a:r>
              <a:rPr lang="en-US" dirty="0"/>
              <a:t> because these are mainly composed of platelets</a:t>
            </a:r>
            <a:r>
              <a:rPr lang="en-US" dirty="0" smtClean="0"/>
              <a:t>.</a:t>
            </a:r>
            <a:endParaRPr lang="en-US" dirty="0"/>
          </a:p>
          <a:p>
            <a:pPr marL="0" indent="0" algn="l">
              <a:buNone/>
            </a:pPr>
            <a:r>
              <a:rPr lang="en-US" b="1" dirty="0" smtClean="0"/>
              <a:t>Aspirin</a:t>
            </a:r>
            <a:r>
              <a:rPr lang="en-US" b="1" dirty="0"/>
              <a:t> low dose</a:t>
            </a:r>
            <a:r>
              <a:rPr lang="en-US" dirty="0"/>
              <a:t> :(80-325 mg/day) inhibits platelets aggregation </a:t>
            </a:r>
            <a:r>
              <a:rPr lang="en-US" dirty="0" smtClean="0"/>
              <a:t>by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Inhibiting the synthesis of TXA₂ due to irreversible acetylation </a:t>
            </a:r>
            <a:r>
              <a:rPr lang="en-US" dirty="0" smtClean="0"/>
              <a:t>of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c</a:t>
            </a:r>
            <a:r>
              <a:rPr lang="en-US" dirty="0" smtClean="0"/>
              <a:t>yclooxygenase.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ar-IQ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207" y="2906616"/>
            <a:ext cx="6232849" cy="3340100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32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53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265"/>
            <a:ext cx="10515600" cy="5943698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err="1" smtClean="0"/>
              <a:t>Clopidogrel</a:t>
            </a:r>
            <a:r>
              <a:rPr lang="en-US" b="1" dirty="0" smtClean="0"/>
              <a:t>(Plavix</a:t>
            </a:r>
            <a:r>
              <a:rPr lang="en-US" b="1" dirty="0"/>
              <a:t>®):</a:t>
            </a:r>
            <a:r>
              <a:rPr lang="en-US" dirty="0"/>
              <a:t> 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Its inhibits</a:t>
            </a:r>
            <a:r>
              <a:rPr lang="en-US" dirty="0"/>
              <a:t> </a:t>
            </a:r>
            <a:r>
              <a:rPr lang="en-US" dirty="0" err="1"/>
              <a:t>platelets'ADP</a:t>
            </a:r>
            <a:r>
              <a:rPr lang="en-US" dirty="0"/>
              <a:t> receptors that are involved in </a:t>
            </a:r>
          </a:p>
          <a:p>
            <a:pPr marL="0" indent="0" algn="l">
              <a:buNone/>
            </a:pPr>
            <a:r>
              <a:rPr lang="en-US" dirty="0"/>
              <a:t>binding of platelets to fibrinogen and to each other. It is given once</a:t>
            </a:r>
          </a:p>
          <a:p>
            <a:pPr marL="0" indent="0" algn="l">
              <a:buNone/>
            </a:pPr>
            <a:r>
              <a:rPr lang="en-US" dirty="0"/>
              <a:t>daily orally and </a:t>
            </a:r>
            <a:r>
              <a:rPr lang="en-US" dirty="0" err="1"/>
              <a:t>antiplatelets</a:t>
            </a:r>
            <a:r>
              <a:rPr lang="en-US" dirty="0"/>
              <a:t> effect lasts 7-10 </a:t>
            </a:r>
            <a:r>
              <a:rPr lang="en-US" dirty="0" smtClean="0"/>
              <a:t>days.</a:t>
            </a:r>
          </a:p>
          <a:p>
            <a:pPr marL="0" indent="0" algn="l">
              <a:buNone/>
            </a:pPr>
            <a:endParaRPr lang="en-US" dirty="0"/>
          </a:p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278" y="2540000"/>
            <a:ext cx="5026857" cy="4066074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33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78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37"/>
            <a:ext cx="10515600" cy="607432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b="1" u="sng" dirty="0" smtClean="0"/>
          </a:p>
          <a:p>
            <a:pPr marL="0" indent="0" algn="l">
              <a:buNone/>
            </a:pPr>
            <a:r>
              <a:rPr lang="en-US" b="1" u="sng" dirty="0" err="1" smtClean="0"/>
              <a:t>Dipyridamole</a:t>
            </a:r>
            <a:r>
              <a:rPr lang="en-US" b="1" u="sng" dirty="0" smtClean="0"/>
              <a:t> (</a:t>
            </a:r>
            <a:r>
              <a:rPr lang="en-US" b="1" u="sng" dirty="0" err="1" smtClean="0"/>
              <a:t>Persantin</a:t>
            </a:r>
            <a:r>
              <a:rPr lang="en-US" u="sng" dirty="0" smtClean="0"/>
              <a:t> )</a:t>
            </a:r>
            <a:r>
              <a:rPr lang="en-US" dirty="0"/>
              <a:t> 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inhibits</a:t>
            </a:r>
            <a:r>
              <a:rPr lang="en-US" dirty="0"/>
              <a:t> </a:t>
            </a:r>
            <a:r>
              <a:rPr lang="en-US" dirty="0" err="1" smtClean="0"/>
              <a:t>phosphodiesterase</a:t>
            </a:r>
            <a:r>
              <a:rPr lang="en-US" dirty="0"/>
              <a:t> enzyme, so increased </a:t>
            </a:r>
            <a:r>
              <a:rPr lang="en-US" dirty="0" smtClean="0"/>
              <a:t> platelet</a:t>
            </a:r>
            <a:r>
              <a:rPr lang="en-US" dirty="0"/>
              <a:t> c AMP which inhibits platelet aggregation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b="1" u="sng" dirty="0"/>
              <a:t> </a:t>
            </a:r>
            <a:r>
              <a:rPr lang="en-US" b="1" u="sng" dirty="0" err="1"/>
              <a:t>Epoprostenol</a:t>
            </a:r>
            <a:r>
              <a:rPr lang="en-US" b="1" u="sng" dirty="0"/>
              <a:t> (prostacyclin)</a:t>
            </a:r>
            <a:r>
              <a:rPr lang="en-US" b="1" dirty="0"/>
              <a:t>:</a:t>
            </a:r>
            <a:r>
              <a:rPr lang="en-US" dirty="0"/>
              <a:t> stimulates </a:t>
            </a:r>
            <a:r>
              <a:rPr lang="en-US" dirty="0" err="1"/>
              <a:t>adenylcyclase</a:t>
            </a:r>
            <a:r>
              <a:rPr lang="en-US" dirty="0"/>
              <a:t> enzyme,</a:t>
            </a:r>
          </a:p>
          <a:p>
            <a:pPr marL="0" indent="0" algn="l">
              <a:buNone/>
            </a:pPr>
            <a:r>
              <a:rPr lang="en-US" dirty="0"/>
              <a:t>thereby increased </a:t>
            </a:r>
            <a:r>
              <a:rPr lang="en-US" dirty="0" err="1"/>
              <a:t>cAMP</a:t>
            </a:r>
            <a:r>
              <a:rPr lang="en-US" dirty="0"/>
              <a:t> formation which inhibits platelet</a:t>
            </a:r>
          </a:p>
          <a:p>
            <a:pPr marL="0" indent="0" algn="l">
              <a:buNone/>
            </a:pPr>
            <a:r>
              <a:rPr lang="en-US" dirty="0"/>
              <a:t>aggregation.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34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48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224"/>
            <a:ext cx="10515600" cy="580373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err="1"/>
              <a:t>Abciximab</a:t>
            </a:r>
            <a:r>
              <a:rPr lang="en-US" dirty="0"/>
              <a:t>: monoclonal antibody that blocks platelet GP </a:t>
            </a:r>
            <a:r>
              <a:rPr lang="en-US" dirty="0" err="1" smtClean="0"/>
              <a:t>IIb</a:t>
            </a:r>
            <a:r>
              <a:rPr lang="en-US" dirty="0" smtClean="0"/>
              <a:t>/</a:t>
            </a:r>
            <a:r>
              <a:rPr lang="en-US" dirty="0" err="1" smtClean="0"/>
              <a:t>IIIa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receptors that is involved in the final step binding of </a:t>
            </a:r>
            <a:r>
              <a:rPr lang="en-US" dirty="0" smtClean="0"/>
              <a:t>platelets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 to </a:t>
            </a:r>
            <a:r>
              <a:rPr lang="en-US" dirty="0" smtClean="0"/>
              <a:t>fibrinogen.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812" y="1579563"/>
            <a:ext cx="3198826" cy="4597400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35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81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Uses of anti-platelets  :</a:t>
            </a:r>
            <a:endParaRPr lang="ar-IQ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1.prevention</a:t>
            </a:r>
            <a:r>
              <a:rPr lang="en-US" dirty="0"/>
              <a:t> of M.I in patient with atherosclerosis or unstable angina</a:t>
            </a:r>
            <a:r>
              <a:rPr lang="en-US" dirty="0" smtClean="0"/>
              <a:t>.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2. prevention of recurrence of MI</a:t>
            </a:r>
            <a:r>
              <a:rPr lang="en-US" dirty="0" smtClean="0"/>
              <a:t>.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3. cerebral ischemic </a:t>
            </a:r>
            <a:r>
              <a:rPr lang="en-US" dirty="0" smtClean="0"/>
              <a:t>attacks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4. atrial </a:t>
            </a:r>
            <a:r>
              <a:rPr lang="en-US" dirty="0" smtClean="0"/>
              <a:t>fibrillation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5. coronary artery grafting</a:t>
            </a:r>
          </a:p>
          <a:p>
            <a:pPr marL="0" indent="0" algn="l">
              <a:buNone/>
            </a:pP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36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71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88259"/>
            <a:ext cx="10515600" cy="6042493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Drugs used to control </a:t>
            </a:r>
            <a:r>
              <a:rPr lang="en-US" sz="2400" b="1" u="sng" dirty="0" smtClean="0">
                <a:solidFill>
                  <a:srgbClr val="FF0000"/>
                </a:solidFill>
              </a:rPr>
              <a:t>bleeding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 err="1" smtClean="0"/>
              <a:t>Transxamic</a:t>
            </a:r>
            <a:r>
              <a:rPr lang="en-US" sz="2400" b="1" dirty="0" smtClean="0"/>
              <a:t> acid</a:t>
            </a:r>
            <a:endParaRPr lang="en-US" sz="24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/>
              <a:t> </a:t>
            </a:r>
            <a:r>
              <a:rPr lang="en-US" sz="2400" b="1" dirty="0"/>
              <a:t>Mechanism of action: competitively inhibits binding of plasminogen </a:t>
            </a:r>
            <a:r>
              <a:rPr lang="en-US" sz="2400" b="1" dirty="0" smtClean="0"/>
              <a:t>to</a:t>
            </a:r>
            <a:endParaRPr lang="en-US" sz="2400" b="1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/>
              <a:t>tissue plasminogen activator so prevents conversion of plasminogen </a:t>
            </a:r>
            <a:r>
              <a:rPr lang="en-US" sz="2400" b="1" dirty="0" smtClean="0"/>
              <a:t>to</a:t>
            </a:r>
            <a:endParaRPr lang="en-US" sz="2400" b="1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/>
              <a:t>plasmin, thus prevents fibrinolysis 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Uses:</a:t>
            </a:r>
            <a:r>
              <a:rPr lang="en-US" sz="2400" dirty="0"/>
              <a:t> Bleeding</a:t>
            </a:r>
            <a:r>
              <a:rPr lang="en-US" sz="2400" i="1" u="sng" dirty="0"/>
              <a:t> due </a:t>
            </a:r>
            <a:r>
              <a:rPr lang="en-US" sz="2400" i="1" u="sng" dirty="0" smtClean="0"/>
              <a:t>to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/>
              <a:t>1-overdose of </a:t>
            </a:r>
            <a:r>
              <a:rPr lang="en-US" sz="2400" dirty="0" err="1"/>
              <a:t>fibrinolytics</a:t>
            </a:r>
            <a:r>
              <a:rPr lang="en-US" sz="2400" dirty="0"/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/>
              <a:t>2- thrombocytopenia</a:t>
            </a:r>
            <a:br>
              <a:rPr lang="en-US" sz="2400" dirty="0"/>
            </a:br>
            <a:r>
              <a:rPr lang="en-US" sz="2400" dirty="0"/>
              <a:t>3-haemophili</a:t>
            </a:r>
            <a:br>
              <a:rPr lang="en-US" sz="2400" dirty="0"/>
            </a:br>
            <a:r>
              <a:rPr lang="en-US" sz="2400" dirty="0"/>
              <a:t>4- prevention of </a:t>
            </a:r>
            <a:r>
              <a:rPr lang="en-US" sz="2400" dirty="0" err="1"/>
              <a:t>hyperplasminaemic</a:t>
            </a:r>
            <a:r>
              <a:rPr lang="en-US" sz="2400" dirty="0"/>
              <a:t> bleeding that results from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/>
              <a:t>damage to tissues rich in plasminogen activators i.e. after prostatic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/>
              <a:t>surgery, tonsillectomy, uterine cervical biopsy , menorrhagia and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/>
              <a:t>bleeding due to intrauterine contraceptive device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2400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 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37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563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b="1" u="sng" dirty="0"/>
              <a:t>Vitamin K preparations</a:t>
            </a:r>
            <a:r>
              <a:rPr lang="en-US" u="sng" dirty="0"/>
              <a:t>:</a:t>
            </a:r>
            <a:endParaRPr lang="en-US" dirty="0"/>
          </a:p>
          <a:p>
            <a:pPr marL="0" indent="0" algn="l">
              <a:lnSpc>
                <a:spcPct val="120000"/>
              </a:lnSpc>
              <a:buNone/>
            </a:pPr>
            <a:r>
              <a:rPr lang="en-US" b="1" u="sng" dirty="0"/>
              <a:t>Vitamin K1:</a:t>
            </a:r>
            <a:r>
              <a:rPr lang="en-US" dirty="0"/>
              <a:t> is a fat soluble vitamin, requires bile salt for absorption if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dirty="0"/>
              <a:t>given orally  </a:t>
            </a:r>
            <a:r>
              <a:rPr lang="en-US" dirty="0" smtClean="0"/>
              <a:t>and</a:t>
            </a:r>
            <a:r>
              <a:rPr lang="en-US" dirty="0"/>
              <a:t> can be given I.M, S.C and I.V.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dirty="0"/>
              <a:t>Rapid intravenous injection cause anaphylactic reactions with dyspnea,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dirty="0"/>
              <a:t>chest tightness, back pain and even death.</a:t>
            </a:r>
          </a:p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40" y="154528"/>
            <a:ext cx="2089218" cy="2287115"/>
          </a:xfrm>
          <a:prstGeom prst="rect">
            <a:avLst/>
          </a:prstGeom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38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28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u="sng" dirty="0" smtClean="0"/>
              <a:t>Uses of vitamin K1:</a:t>
            </a:r>
          </a:p>
          <a:p>
            <a:pPr marL="0" indent="0" algn="l">
              <a:buNone/>
            </a:pPr>
            <a:r>
              <a:rPr lang="en-US" dirty="0"/>
              <a:t> 1.Dietary vitamin K deficiency 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2</a:t>
            </a:r>
            <a:r>
              <a:rPr lang="en-US" dirty="0"/>
              <a:t>. </a:t>
            </a:r>
            <a:r>
              <a:rPr lang="en-US" dirty="0" err="1"/>
              <a:t>H</a:t>
            </a:r>
            <a:r>
              <a:rPr lang="en-US" dirty="0" err="1" smtClean="0"/>
              <a:t>aemorrhagic</a:t>
            </a:r>
            <a:r>
              <a:rPr lang="en-US" dirty="0"/>
              <a:t> diseases of </a:t>
            </a:r>
            <a:r>
              <a:rPr lang="en-US" dirty="0" smtClean="0"/>
              <a:t>newborns  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3</a:t>
            </a:r>
            <a:r>
              <a:rPr lang="en-US" dirty="0"/>
              <a:t>. warfarin overdose . It Stops bleeding in 12 h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39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66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u="sng" dirty="0">
                <a:solidFill>
                  <a:srgbClr val="FF0000"/>
                </a:solidFill>
              </a:rPr>
              <a:t>A. Anticoagulants</a:t>
            </a:r>
          </a:p>
          <a:p>
            <a:pPr marL="0" indent="0" algn="l" rtl="0">
              <a:buNone/>
            </a:pPr>
            <a:r>
              <a:rPr lang="en-US" dirty="0"/>
              <a:t>Drugs that prevent the development and propagation of thrombi by  disrupting the </a:t>
            </a:r>
          </a:p>
          <a:p>
            <a:pPr marL="0" indent="0" algn="l" rtl="0">
              <a:buNone/>
            </a:pPr>
            <a:r>
              <a:rPr lang="en-US" dirty="0"/>
              <a:t>coagulation cascade and suppress production of fibrin. </a:t>
            </a:r>
          </a:p>
          <a:p>
            <a:pPr marL="0" indent="0" algn="l" rtl="0">
              <a:buNone/>
            </a:pPr>
            <a:r>
              <a:rPr lang="en-US" dirty="0"/>
              <a:t>They are more effective in venous thrombi because</a:t>
            </a:r>
          </a:p>
          <a:p>
            <a:pPr marL="0" indent="0" algn="l" rtl="0">
              <a:buNone/>
            </a:pPr>
            <a:r>
              <a:rPr lang="en-US" dirty="0"/>
              <a:t> these are mainly composed of fibrin.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684" y="1156922"/>
            <a:ext cx="337331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66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b="1" dirty="0"/>
              <a:t>Vitamin K3 (</a:t>
            </a:r>
            <a:r>
              <a:rPr lang="en-US" b="1" dirty="0" err="1" smtClean="0"/>
              <a:t>menadiol</a:t>
            </a:r>
            <a:r>
              <a:rPr lang="en-US" b="1" dirty="0" smtClean="0"/>
              <a:t>)</a:t>
            </a:r>
            <a:r>
              <a:rPr lang="en-US" dirty="0" smtClean="0"/>
              <a:t>   is</a:t>
            </a:r>
            <a:r>
              <a:rPr lang="en-US" dirty="0"/>
              <a:t> a water soluble synthetic analogue, and </a:t>
            </a:r>
            <a:r>
              <a:rPr lang="en-US" dirty="0" smtClean="0"/>
              <a:t>takes 24</a:t>
            </a:r>
            <a:r>
              <a:rPr lang="en-US" dirty="0"/>
              <a:t> hours to act</a:t>
            </a:r>
            <a:r>
              <a:rPr lang="en-US" dirty="0" smtClean="0"/>
              <a:t>,</a:t>
            </a:r>
          </a:p>
          <a:p>
            <a:pPr marL="0" indent="0" algn="l">
              <a:buNone/>
            </a:pPr>
            <a:r>
              <a:rPr lang="en-US" dirty="0"/>
              <a:t> but its effect lasts several days, can be given orally, </a:t>
            </a:r>
            <a:r>
              <a:rPr lang="en-US" dirty="0" smtClean="0"/>
              <a:t>I.M,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 </a:t>
            </a:r>
            <a:r>
              <a:rPr lang="en-US" dirty="0" smtClean="0"/>
              <a:t>I.V. </a:t>
            </a:r>
          </a:p>
          <a:p>
            <a:pPr marL="0" indent="0" algn="l">
              <a:buNone/>
            </a:pPr>
            <a:r>
              <a:rPr lang="en-US" dirty="0" smtClean="0"/>
              <a:t>Use: </a:t>
            </a:r>
            <a:r>
              <a:rPr lang="en-US" dirty="0" err="1" smtClean="0"/>
              <a:t>hypoprothrombinaemia</a:t>
            </a:r>
            <a:r>
              <a:rPr lang="en-US" dirty="0"/>
              <a:t> due to </a:t>
            </a:r>
            <a:r>
              <a:rPr lang="en-US" dirty="0" err="1" smtClean="0"/>
              <a:t>malabsorption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Side effects: </a:t>
            </a:r>
            <a:r>
              <a:rPr lang="en-US" dirty="0" smtClean="0"/>
              <a:t>hemolytic</a:t>
            </a:r>
            <a:r>
              <a:rPr lang="en-US" dirty="0"/>
              <a:t> </a:t>
            </a:r>
            <a:r>
              <a:rPr lang="en-US" dirty="0" smtClean="0"/>
              <a:t>anemia</a:t>
            </a:r>
            <a:r>
              <a:rPr lang="en-US" dirty="0"/>
              <a:t> in G6PD deficient patients </a:t>
            </a:r>
            <a:r>
              <a:rPr lang="en-US" dirty="0" smtClean="0"/>
              <a:t>and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neonates.</a:t>
            </a:r>
          </a:p>
          <a:p>
            <a:pPr marL="0" indent="0" algn="l">
              <a:buNone/>
            </a:pPr>
            <a:endParaRPr lang="ar-IQ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40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25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en-US" b="1" dirty="0" smtClean="0">
                <a:solidFill>
                  <a:srgbClr val="C00000"/>
                </a:solidFill>
              </a:rPr>
              <a:t>All </a:t>
            </a:r>
            <a:r>
              <a:rPr lang="en-US" b="1" dirty="0">
                <a:solidFill>
                  <a:srgbClr val="C00000"/>
                </a:solidFill>
              </a:rPr>
              <a:t>the following drugs inhibit platelets aggregation </a:t>
            </a:r>
            <a:r>
              <a:rPr lang="en-US" b="1" u="sng" dirty="0" smtClean="0">
                <a:solidFill>
                  <a:srgbClr val="C00000"/>
                </a:solidFill>
              </a:rPr>
              <a:t>except:</a:t>
            </a:r>
            <a:endParaRPr lang="en-US" b="1" dirty="0">
              <a:solidFill>
                <a:srgbClr val="C00000"/>
              </a:solidFill>
            </a:endParaRPr>
          </a:p>
          <a:p>
            <a:pPr marL="514350" indent="-514350" algn="l" rtl="0">
              <a:buFont typeface="+mj-lt"/>
              <a:buAutoNum type="alphaLcPeriod"/>
            </a:pPr>
            <a:r>
              <a:rPr lang="en-US" b="1" dirty="0">
                <a:solidFill>
                  <a:srgbClr val="0070C0"/>
                </a:solidFill>
              </a:rPr>
              <a:t>Low dose aspirin</a:t>
            </a:r>
          </a:p>
          <a:p>
            <a:pPr marL="514350" indent="-514350" algn="l" rtl="0">
              <a:buFont typeface="+mj-lt"/>
              <a:buAutoNum type="alphaLcPeriod"/>
            </a:pPr>
            <a:r>
              <a:rPr lang="en-US" b="1" dirty="0" err="1">
                <a:solidFill>
                  <a:srgbClr val="0070C0"/>
                </a:solidFill>
              </a:rPr>
              <a:t>Clopidogrel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 algn="l" rtl="0">
              <a:buFont typeface="+mj-lt"/>
              <a:buAutoNum type="alphaLcPeriod"/>
            </a:pPr>
            <a:r>
              <a:rPr lang="en-US" b="1" dirty="0" err="1">
                <a:solidFill>
                  <a:srgbClr val="0070C0"/>
                </a:solidFill>
              </a:rPr>
              <a:t>Tranexamic</a:t>
            </a:r>
            <a:r>
              <a:rPr lang="en-US" b="1" dirty="0">
                <a:solidFill>
                  <a:srgbClr val="0070C0"/>
                </a:solidFill>
              </a:rPr>
              <a:t> acid</a:t>
            </a:r>
          </a:p>
          <a:p>
            <a:pPr marL="514350" indent="-514350" algn="l" rtl="0">
              <a:buFont typeface="+mj-lt"/>
              <a:buAutoNum type="alphaLcPeriod"/>
            </a:pPr>
            <a:r>
              <a:rPr lang="en-US" b="1" dirty="0" err="1" smtClean="0">
                <a:solidFill>
                  <a:srgbClr val="0070C0"/>
                </a:solidFill>
              </a:rPr>
              <a:t>Dipyridamole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 algn="l" rtl="0">
              <a:buFont typeface="+mj-lt"/>
              <a:buAutoNum type="alphaLcPeriod"/>
            </a:pPr>
            <a:r>
              <a:rPr lang="en-US" b="1" dirty="0" err="1" smtClean="0">
                <a:solidFill>
                  <a:srgbClr val="0070C0"/>
                </a:solidFill>
              </a:rPr>
              <a:t>abciximab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41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93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</a:rPr>
              <a:t>A 35-year old woman suffered from menorrhagia after inserting IUCD (Intrauterine contraceptive device). The doctor prescribed to her antibiotics and other </a:t>
            </a:r>
            <a:r>
              <a:rPr lang="en-US" b="1" dirty="0" smtClean="0">
                <a:solidFill>
                  <a:srgbClr val="0070C0"/>
                </a:solidFill>
              </a:rPr>
              <a:t>drugs</a:t>
            </a:r>
            <a:endParaRPr lang="en-US" dirty="0"/>
          </a:p>
          <a:p>
            <a:pPr marL="514350" indent="-514350" algn="l" rtl="0"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the drugs that stop bleeding in general? How do they act</a:t>
            </a:r>
            <a:r>
              <a:rPr lang="en-US" dirty="0" smtClean="0"/>
              <a:t>?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2. What are their other clinical </a:t>
            </a:r>
            <a:r>
              <a:rPr lang="en-US" dirty="0" smtClean="0"/>
              <a:t>inductions?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42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365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43</a:t>
            </a:fld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" y="132080"/>
            <a:ext cx="11033759" cy="637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1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840461"/>
            <a:ext cx="8257592" cy="3713585"/>
          </a:xfrm>
        </p:spPr>
      </p:pic>
      <p:sp>
        <p:nvSpPr>
          <p:cNvPr id="3" name="TextBox 2"/>
          <p:cNvSpPr txBox="1"/>
          <p:nvPr/>
        </p:nvSpPr>
        <p:spPr>
          <a:xfrm>
            <a:off x="3107094" y="317241"/>
            <a:ext cx="5943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Coagulation pathway </a:t>
            </a:r>
            <a:endParaRPr lang="ar-IQ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3339" y="4385388"/>
            <a:ext cx="2341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Clot formation</a:t>
            </a:r>
            <a:endParaRPr lang="ar-IQ" sz="2800" b="1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5</a:t>
            </a:fld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32" y="5010324"/>
            <a:ext cx="48926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9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453"/>
            <a:ext cx="10515600" cy="62143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Classification of anticoagulant </a:t>
            </a:r>
            <a:r>
              <a:rPr lang="en-US" dirty="0" smtClean="0"/>
              <a:t>:</a:t>
            </a:r>
          </a:p>
          <a:p>
            <a:pPr marL="0" indent="0" algn="l">
              <a:buNone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1-parentral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anticoagulant drugs </a:t>
            </a: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Indirect :</a:t>
            </a:r>
          </a:p>
          <a:p>
            <a:pPr marL="0" indent="0" algn="l">
              <a:buNone/>
            </a:pPr>
            <a:r>
              <a:rPr lang="en-US" dirty="0" smtClean="0"/>
              <a:t>1.Heparin</a:t>
            </a:r>
            <a:r>
              <a:rPr lang="en-US" dirty="0"/>
              <a:t> (unfractionated heparin) (UFH</a:t>
            </a:r>
            <a:r>
              <a:rPr lang="en-US" dirty="0" smtClean="0"/>
              <a:t>) and 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Low</a:t>
            </a:r>
            <a:r>
              <a:rPr lang="en-US" dirty="0"/>
              <a:t> molecular weight heparins (LMWHs) 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ex</a:t>
            </a:r>
            <a:r>
              <a:rPr lang="en-US" dirty="0"/>
              <a:t>. enoxaparin</a:t>
            </a:r>
          </a:p>
          <a:p>
            <a:pPr marL="0" indent="0" algn="l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Direct</a:t>
            </a:r>
            <a:r>
              <a:rPr lang="en-US" sz="3600" b="1" dirty="0">
                <a:solidFill>
                  <a:srgbClr val="FF0000"/>
                </a:solidFill>
              </a:rPr>
              <a:t> 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  <a:p>
            <a:pPr marL="0" indent="0" algn="l">
              <a:buNone/>
            </a:pPr>
            <a:r>
              <a:rPr lang="en-US" dirty="0" smtClean="0"/>
              <a:t>-direct inhibitors</a:t>
            </a:r>
            <a:r>
              <a:rPr lang="en-US" dirty="0"/>
              <a:t> of thrombin ex. </a:t>
            </a:r>
            <a:r>
              <a:rPr lang="en-US" dirty="0" err="1"/>
              <a:t>Lepirudin</a:t>
            </a:r>
            <a:r>
              <a:rPr lang="en-US" dirty="0"/>
              <a:t>.</a:t>
            </a:r>
          </a:p>
          <a:p>
            <a:pPr marL="0" indent="0" algn="l">
              <a:buNone/>
            </a:pPr>
            <a:r>
              <a:rPr lang="en-US" dirty="0" smtClean="0"/>
              <a:t>-Factor </a:t>
            </a:r>
            <a:r>
              <a:rPr lang="en-US" dirty="0" err="1" smtClean="0"/>
              <a:t>Xa</a:t>
            </a:r>
            <a:r>
              <a:rPr lang="en-US" dirty="0" smtClean="0"/>
              <a:t> inhibitors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otamixiban</a:t>
            </a:r>
            <a:r>
              <a:rPr lang="en-US" dirty="0" smtClean="0"/>
              <a:t>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86" y="257453"/>
            <a:ext cx="3749040" cy="4793942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37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9796"/>
            <a:ext cx="10515600" cy="547716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2-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oral anticoagulan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t </a:t>
            </a:r>
            <a:r>
              <a:rPr lang="ar-IQ" sz="24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C00CC"/>
                </a:solidFill>
              </a:rPr>
              <a:t>1-Coumarin Derivatives </a:t>
            </a:r>
            <a:r>
              <a:rPr lang="en-US" sz="2400" dirty="0"/>
              <a:t>e.g. Warfarin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it-IT" sz="2400" b="1" dirty="0">
                <a:solidFill>
                  <a:srgbClr val="CC00CC"/>
                </a:solidFill>
              </a:rPr>
              <a:t>2-Indandione Derivatives </a:t>
            </a:r>
            <a:r>
              <a:rPr lang="it-IT" sz="2400" dirty="0"/>
              <a:t>e.g. </a:t>
            </a:r>
            <a:r>
              <a:rPr lang="it-IT" sz="2400" dirty="0" smtClean="0"/>
              <a:t>Phenindione</a:t>
            </a:r>
            <a:r>
              <a:rPr lang="en-US" sz="2400" dirty="0" smtClean="0"/>
              <a:t> </a:t>
            </a:r>
            <a:r>
              <a:rPr lang="en-US" sz="2400" dirty="0"/>
              <a:t>is </a:t>
            </a:r>
            <a:r>
              <a:rPr lang="en-US" sz="2400" dirty="0" smtClean="0"/>
              <a:t>obsolete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2400" dirty="0"/>
              <a:t> because of their allergic </a:t>
            </a:r>
            <a:r>
              <a:rPr lang="en-US" sz="2400" dirty="0" smtClean="0"/>
              <a:t>toxic effects</a:t>
            </a:r>
            <a:r>
              <a:rPr lang="en-US" sz="2400" dirty="0"/>
              <a:t>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rgbClr val="CC00CC"/>
                </a:solidFill>
              </a:rPr>
              <a:t>3-Newer anticoagulants</a:t>
            </a:r>
            <a:endParaRPr lang="en-US" sz="2400" b="1" dirty="0">
              <a:solidFill>
                <a:srgbClr val="CC00CC"/>
              </a:solidFill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US" sz="2400" dirty="0" smtClean="0"/>
              <a:t> -</a:t>
            </a:r>
            <a:r>
              <a:rPr lang="en-US" sz="2400" b="1" dirty="0" smtClean="0"/>
              <a:t>Direct </a:t>
            </a:r>
            <a:r>
              <a:rPr lang="en-US" sz="2400" b="1" dirty="0"/>
              <a:t>thrombin inhibitors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2400" dirty="0" err="1"/>
              <a:t>Dabigatran</a:t>
            </a:r>
            <a:r>
              <a:rPr lang="en-US" sz="2400" dirty="0"/>
              <a:t> </a:t>
            </a:r>
            <a:r>
              <a:rPr lang="en-US" sz="2400" dirty="0" err="1"/>
              <a:t>etexilate</a:t>
            </a:r>
            <a:r>
              <a:rPr lang="en-US" sz="2400" dirty="0"/>
              <a:t> (</a:t>
            </a:r>
            <a:r>
              <a:rPr lang="en-US" sz="2400" dirty="0" err="1"/>
              <a:t>Pradaxa</a:t>
            </a:r>
            <a:r>
              <a:rPr lang="en-US" sz="2400" dirty="0"/>
              <a:t>)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2400" b="1" dirty="0" smtClean="0"/>
              <a:t>-Direct </a:t>
            </a:r>
            <a:r>
              <a:rPr lang="en-US" sz="2400" b="1" dirty="0"/>
              <a:t>factor </a:t>
            </a:r>
            <a:r>
              <a:rPr lang="en-US" sz="2400" b="1" dirty="0" err="1"/>
              <a:t>Xa</a:t>
            </a:r>
            <a:r>
              <a:rPr lang="en-US" sz="2400" b="1" dirty="0"/>
              <a:t> inhibitors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2400" dirty="0" err="1"/>
              <a:t>Rivaroxaban</a:t>
            </a:r>
            <a:r>
              <a:rPr lang="en-US" sz="2400" dirty="0"/>
              <a:t> (</a:t>
            </a:r>
            <a:r>
              <a:rPr lang="en-US" sz="2400" dirty="0" err="1"/>
              <a:t>Xarelto</a:t>
            </a:r>
            <a:r>
              <a:rPr lang="en-US" sz="2400" dirty="0"/>
              <a:t>)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2400" dirty="0" err="1"/>
              <a:t>Apixaban</a:t>
            </a:r>
            <a:endParaRPr lang="ar-IQ" sz="2400" dirty="0"/>
          </a:p>
          <a:p>
            <a:pPr marL="0" indent="0" algn="l">
              <a:buNone/>
            </a:pPr>
            <a:endParaRPr lang="en-US" sz="2400" b="1" u="sng" dirty="0" smtClean="0"/>
          </a:p>
          <a:p>
            <a:pPr marL="0" indent="0" algn="l">
              <a:buNone/>
            </a:pPr>
            <a:endParaRPr lang="en-US" sz="2400" b="1" u="sng" dirty="0"/>
          </a:p>
          <a:p>
            <a:pPr marL="0" indent="0" algn="l">
              <a:buNone/>
            </a:pPr>
            <a:endParaRPr lang="en-US" sz="2400" b="1" u="sng" dirty="0" smtClean="0"/>
          </a:p>
          <a:p>
            <a:pPr marL="0" indent="0" algn="l">
              <a:buNone/>
            </a:pP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24" y="4116970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24" y="699796"/>
            <a:ext cx="2896475" cy="3082503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54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Parenteral  anticoagulants 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Heparin </a:t>
            </a:r>
            <a:r>
              <a:rPr lang="en-US" b="1" dirty="0">
                <a:solidFill>
                  <a:srgbClr val="FF0000"/>
                </a:solidFill>
              </a:rPr>
              <a:t>as </a:t>
            </a:r>
            <a:r>
              <a:rPr lang="en-US" b="1" dirty="0" smtClean="0">
                <a:solidFill>
                  <a:srgbClr val="FF0000"/>
                </a:solidFill>
              </a:rPr>
              <a:t>Prototype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Endogenous - strongest organic acid present in the</a:t>
            </a:r>
          </a:p>
          <a:p>
            <a:pPr marL="0" indent="0" algn="l">
              <a:buNone/>
            </a:pPr>
            <a:r>
              <a:rPr lang="en-US" dirty="0" smtClean="0"/>
              <a:t>Body Present in mast cells lungs, liver </a:t>
            </a:r>
            <a:r>
              <a:rPr lang="en-US" kern="100" spc="-1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</a:t>
            </a:r>
            <a:r>
              <a:rPr lang="en-US" kern="100" spc="-15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kern="100" spc="-1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is </a:t>
            </a:r>
            <a:r>
              <a:rPr lang="en-US" kern="100" spc="-15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not</a:t>
            </a:r>
            <a:r>
              <a:rPr lang="en-US" kern="100" spc="-1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kern="100" spc="-15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absorbed</a:t>
            </a:r>
            <a:r>
              <a:rPr lang="en-US" kern="100" spc="-2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kern="100" spc="-15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kern="100" spc="-15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GIT as</a:t>
            </a:r>
            <a:r>
              <a:rPr lang="en-US" kern="100" spc="-1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it</a:t>
            </a:r>
            <a:r>
              <a:rPr lang="en-US" kern="1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kern="100" spc="-1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is </a:t>
            </a:r>
            <a:r>
              <a:rPr lang="en-US" kern="100" spc="-15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polar</a:t>
            </a:r>
            <a:r>
              <a:rPr lang="en-US" kern="100" spc="-1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kern="100" spc="-2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due</a:t>
            </a:r>
            <a:r>
              <a:rPr lang="en-US" kern="100" spc="-1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kern="100" spc="-15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en-US" sz="1800" kern="1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kern="100" spc="-1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its</a:t>
            </a:r>
            <a:r>
              <a:rPr lang="en-US" kern="1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kern="100" spc="-15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strong negative</a:t>
            </a:r>
            <a:r>
              <a:rPr lang="en-US" sz="1800" kern="100" dirty="0" smtClean="0">
                <a:solidFill>
                  <a:schemeClr val="dk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kern="100" spc="-15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charges and</a:t>
            </a:r>
            <a:r>
              <a:rPr lang="en-US" kern="100" spc="-2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kern="100" spc="-15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given</a:t>
            </a:r>
            <a:r>
              <a:rPr lang="en-US" kern="100" spc="-5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kern="100" spc="-1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kern="100" spc="-1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i.v.</a:t>
            </a:r>
            <a:r>
              <a:rPr lang="en-US" kern="100" spc="-1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) and (S.C)</a:t>
            </a:r>
            <a:r>
              <a:rPr lang="en-US" kern="100" spc="-2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kern="1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918" y="0"/>
            <a:ext cx="4807535" cy="1887572"/>
          </a:xfrm>
          <a:prstGeom prst="rect">
            <a:avLst/>
          </a:prstGeom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059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7482"/>
            <a:ext cx="10515600" cy="502948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eparin</a:t>
            </a:r>
            <a:r>
              <a:rPr lang="en-US" b="1" dirty="0" smtClean="0"/>
              <a:t> is </a:t>
            </a:r>
            <a:r>
              <a:rPr lang="en-US" b="1" dirty="0"/>
              <a:t>an injectable, rapidly acting anticoagulant that is often used acutely to interfere with </a:t>
            </a:r>
            <a:r>
              <a:rPr lang="en-US" b="1" dirty="0" smtClean="0"/>
              <a:t>the formation </a:t>
            </a:r>
            <a:r>
              <a:rPr lang="en-US" b="1" dirty="0"/>
              <a:t>of thrombi. </a:t>
            </a:r>
            <a:endParaRPr lang="en-US" b="1" dirty="0" smtClean="0"/>
          </a:p>
          <a:p>
            <a:pPr marL="0" indent="0" algn="l">
              <a:buNone/>
            </a:pPr>
            <a:r>
              <a:rPr lang="en-US" b="1" dirty="0" smtClean="0"/>
              <a:t>Heparin </a:t>
            </a:r>
            <a:r>
              <a:rPr lang="en-US" b="1" dirty="0"/>
              <a:t>normally occurs as a macromolecule </a:t>
            </a:r>
            <a:r>
              <a:rPr lang="en-US" b="1" dirty="0" err="1"/>
              <a:t>complexed</a:t>
            </a:r>
            <a:r>
              <a:rPr lang="en-US" b="1" dirty="0"/>
              <a:t> with histamine in mast cells, </a:t>
            </a:r>
            <a:r>
              <a:rPr lang="en-US" b="1" dirty="0" smtClean="0"/>
              <a:t>liver, intestine.</a:t>
            </a:r>
          </a:p>
          <a:p>
            <a:pPr marL="0" indent="0" algn="l">
              <a:buNone/>
            </a:pPr>
            <a:r>
              <a:rPr lang="en-US" b="1" dirty="0" smtClean="0"/>
              <a:t> </a:t>
            </a:r>
            <a:r>
              <a:rPr lang="en-US" b="1" dirty="0"/>
              <a:t>It is extracted for commercial use from porcine intestine. Unfractionated heparin </a:t>
            </a:r>
            <a:r>
              <a:rPr lang="en-US" b="1" dirty="0" smtClean="0"/>
              <a:t>is  large of </a:t>
            </a:r>
            <a:r>
              <a:rPr lang="en-US" b="1" dirty="0"/>
              <a:t>molecular weights </a:t>
            </a:r>
            <a:r>
              <a:rPr lang="en-US" b="1" dirty="0" smtClean="0"/>
              <a:t>,It </a:t>
            </a:r>
            <a:r>
              <a:rPr lang="en-US" b="1" dirty="0"/>
              <a:t>is</a:t>
            </a:r>
          </a:p>
          <a:p>
            <a:pPr marL="0" indent="0" algn="l">
              <a:buNone/>
            </a:pPr>
            <a:r>
              <a:rPr lang="en-US" b="1" dirty="0"/>
              <a:t>strongly acidic because of the presence of sulfate and carboxylic acid </a:t>
            </a:r>
            <a:r>
              <a:rPr lang="en-US" b="1" dirty="0" smtClean="0"/>
              <a:t>groups.</a:t>
            </a:r>
          </a:p>
          <a:p>
            <a:pPr marL="0" indent="0" algn="l">
              <a:buNone/>
            </a:pPr>
            <a:endParaRPr lang="ar-IQ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880" y="4679691"/>
            <a:ext cx="3148051" cy="1790700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C07F-FAAC-431F-A22F-0448F6473908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13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726</Words>
  <Application>Microsoft Office PowerPoint</Application>
  <PresentationFormat>مخصص</PresentationFormat>
  <Paragraphs>363</Paragraphs>
  <Slides>43</Slides>
  <Notes>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4" baseType="lpstr">
      <vt:lpstr>Office Theme</vt:lpstr>
      <vt:lpstr>   Drugs  used in  Thromboembolic Disorders</vt:lpstr>
      <vt:lpstr>عرض تقديمي في PowerPoint</vt:lpstr>
      <vt:lpstr>Drugs for thromboembolic  disorders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Parenteral  anticoagulants  Heparin as Prototype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Rivaroxaban and apixaban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Uses of anti-platelets 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163</cp:revision>
  <dcterms:created xsi:type="dcterms:W3CDTF">2021-05-10T10:40:16Z</dcterms:created>
  <dcterms:modified xsi:type="dcterms:W3CDTF">2023-11-13T06:15:35Z</dcterms:modified>
</cp:coreProperties>
</file>